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86" r:id="rId4"/>
    <p:sldId id="285" r:id="rId5"/>
    <p:sldId id="259" r:id="rId6"/>
    <p:sldId id="283" r:id="rId7"/>
    <p:sldId id="284" r:id="rId8"/>
    <p:sldId id="264" r:id="rId9"/>
    <p:sldId id="260" r:id="rId10"/>
    <p:sldId id="287" r:id="rId11"/>
    <p:sldId id="261" r:id="rId12"/>
    <p:sldId id="290" r:id="rId13"/>
    <p:sldId id="291" r:id="rId14"/>
    <p:sldId id="292" r:id="rId15"/>
    <p:sldId id="293" r:id="rId16"/>
    <p:sldId id="288" r:id="rId17"/>
    <p:sldId id="289" r:id="rId18"/>
    <p:sldId id="294" r:id="rId19"/>
    <p:sldId id="262" r:id="rId20"/>
    <p:sldId id="296" r:id="rId21"/>
    <p:sldId id="295" r:id="rId22"/>
    <p:sldId id="278" r:id="rId23"/>
    <p:sldId id="280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a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576" autoAdjust="0"/>
  </p:normalViewPr>
  <p:slideViewPr>
    <p:cSldViewPr>
      <p:cViewPr varScale="1">
        <p:scale>
          <a:sx n="47" d="100"/>
          <a:sy n="47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50557-A3E9-4B1A-8980-0DD4EF4D44D9}" type="datetimeFigureOut">
              <a:rPr lang="uk-UA" smtClean="0"/>
              <a:pPr/>
              <a:t>15.10.2015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0631B-DB76-4794-9EF8-37088F0CE42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73502-D30F-46BD-AB05-3B6C8B5B2EE6}" type="datetimeFigureOut">
              <a:rPr lang="uk-UA" smtClean="0"/>
              <a:pPr/>
              <a:t>15.10.2015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3D962-8E2C-4C38-BD4A-C714EE32658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B816-30F9-44F2-96B9-47104245A6CA}" type="datetimeFigureOut">
              <a:rPr lang="uk-UA" smtClean="0"/>
              <a:pPr/>
              <a:t>15.10.2015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D26-3782-4C8E-B7B0-761527E0DA0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B816-30F9-44F2-96B9-47104245A6CA}" type="datetimeFigureOut">
              <a:rPr lang="uk-UA" smtClean="0"/>
              <a:pPr/>
              <a:t>15.10.2015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D26-3782-4C8E-B7B0-761527E0DA0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B816-30F9-44F2-96B9-47104245A6CA}" type="datetimeFigureOut">
              <a:rPr lang="uk-UA" smtClean="0"/>
              <a:pPr/>
              <a:t>15.10.2015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D26-3782-4C8E-B7B0-761527E0DA0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B816-30F9-44F2-96B9-47104245A6CA}" type="datetimeFigureOut">
              <a:rPr lang="uk-UA" smtClean="0"/>
              <a:pPr/>
              <a:t>15.10.2015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D26-3782-4C8E-B7B0-761527E0DA0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B816-30F9-44F2-96B9-47104245A6CA}" type="datetimeFigureOut">
              <a:rPr lang="uk-UA" smtClean="0"/>
              <a:pPr/>
              <a:t>15.10.2015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95ED26-3782-4C8E-B7B0-761527E0DA0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B816-30F9-44F2-96B9-47104245A6CA}" type="datetimeFigureOut">
              <a:rPr lang="uk-UA" smtClean="0"/>
              <a:pPr/>
              <a:t>15.10.2015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D26-3782-4C8E-B7B0-761527E0DA0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B816-30F9-44F2-96B9-47104245A6CA}" type="datetimeFigureOut">
              <a:rPr lang="uk-UA" smtClean="0"/>
              <a:pPr/>
              <a:t>15.10.2015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D26-3782-4C8E-B7B0-761527E0DA0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B816-30F9-44F2-96B9-47104245A6CA}" type="datetimeFigureOut">
              <a:rPr lang="uk-UA" smtClean="0"/>
              <a:pPr/>
              <a:t>15.10.2015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D26-3782-4C8E-B7B0-761527E0DA0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B816-30F9-44F2-96B9-47104245A6CA}" type="datetimeFigureOut">
              <a:rPr lang="uk-UA" smtClean="0"/>
              <a:pPr/>
              <a:t>15.10.2015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D26-3782-4C8E-B7B0-761527E0DA0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B816-30F9-44F2-96B9-47104245A6CA}" type="datetimeFigureOut">
              <a:rPr lang="uk-UA" smtClean="0"/>
              <a:pPr/>
              <a:t>15.10.2015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D26-3782-4C8E-B7B0-761527E0DA0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B816-30F9-44F2-96B9-47104245A6CA}" type="datetimeFigureOut">
              <a:rPr lang="uk-UA" smtClean="0"/>
              <a:pPr/>
              <a:t>15.10.2015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D26-3782-4C8E-B7B0-761527E0DA0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17999">
              <a:schemeClr val="accent3">
                <a:lumMod val="75000"/>
              </a:schemeClr>
            </a:gs>
            <a:gs pos="36000">
              <a:schemeClr val="accent3">
                <a:lumMod val="75000"/>
              </a:schemeClr>
            </a:gs>
            <a:gs pos="61000">
              <a:schemeClr val="accent3">
                <a:lumMod val="75000"/>
              </a:schemeClr>
            </a:gs>
            <a:gs pos="82001">
              <a:schemeClr val="accent3">
                <a:lumMod val="75000"/>
              </a:schemeClr>
            </a:gs>
            <a:gs pos="100000">
              <a:schemeClr val="tx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DAB816-30F9-44F2-96B9-47104245A6CA}" type="datetimeFigureOut">
              <a:rPr lang="uk-UA" smtClean="0"/>
              <a:pPr/>
              <a:t>15.10.2015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95ED26-3782-4C8E-B7B0-761527E0DA0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rand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10.jpeg"/><Relationship Id="rId4" Type="http://schemas.openxmlformats.org/officeDocument/2006/relationships/image" Target="../media/image23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2.png"/><Relationship Id="rId10" Type="http://schemas.openxmlformats.org/officeDocument/2006/relationships/image" Target="../media/image10.jpeg"/><Relationship Id="rId4" Type="http://schemas.openxmlformats.org/officeDocument/2006/relationships/image" Target="../media/image41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132856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475656" y="764704"/>
            <a:ext cx="6119813" cy="427037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uk-UA" sz="44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Громадська організація</a:t>
            </a:r>
            <a:endParaRPr lang="uk-UA" sz="4400" b="1" kern="1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547664" y="1268760"/>
            <a:ext cx="6192688" cy="5760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0"/>
            <a:r>
              <a:rPr lang="uk-UA" sz="36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</a:rPr>
              <a:t>РУКА ДОПОМОГИ</a:t>
            </a:r>
            <a:endParaRPr lang="uk-UA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3275856" y="5085184"/>
            <a:ext cx="2239963" cy="541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м. Ужгород</a:t>
            </a:r>
            <a:endParaRPr lang="uk-UA" sz="3600" kern="10" spc="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Рисунок 7" descr="C:\Users\Roma\Pictures\1274157990_logo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021288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  <p:bldP spid="10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Поради батькам щодо підтримки дитини в період адаптації до школи</a:t>
            </a:r>
            <a:r>
              <a:rPr lang="uk-UA" sz="4400" dirty="0" smtClean="0">
                <a:solidFill>
                  <a:srgbClr val="FF0000"/>
                </a:solidFill>
              </a:rPr>
              <a:t/>
            </a:r>
            <a:br>
              <a:rPr lang="uk-UA" sz="44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Повірте в унікальність та неповторність Вашої дитини, в те, що вона дитина неповторна,  не схожа на жодну сусідську дитину і не є точною копією Вас самих. Тому не варто вимагати від дитини реалізації заданої Вами життєвої програми і досягнення поставленої Вами мети. Надайте право їй прожити життя самій.</a:t>
            </a:r>
            <a:endParaRPr lang="ru-RU" sz="4800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Дозвольте дитині бути самою собою, з своїми недоліками, </a:t>
            </a:r>
            <a:r>
              <a:rPr lang="uk-UA" sz="4800" dirty="0" err="1" smtClean="0">
                <a:solidFill>
                  <a:srgbClr val="FFFF00"/>
                </a:solidFill>
              </a:rPr>
              <a:t>слабкостями</a:t>
            </a:r>
            <a:r>
              <a:rPr lang="uk-UA" sz="4800" dirty="0" smtClean="0">
                <a:solidFill>
                  <a:srgbClr val="FFFF00"/>
                </a:solidFill>
              </a:rPr>
              <a:t> та достоїнствами. Приймайте її такою, якою вона є. Спирайтесь на сильні сторони дитини.</a:t>
            </a:r>
            <a:endParaRPr lang="ru-RU" sz="4800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Не соромтеся демонструвати дитині свою любов, дайте їй зрозуміти, що будете її любити за будь-яких обставин.</a:t>
            </a:r>
            <a:endParaRPr lang="ru-RU" sz="4800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Не бійтесь "залюбити" свою дитину, беріть її  на коліна, дивіться їй в очі, обіймайте та цілуйте коли, вона </a:t>
            </a:r>
            <a:r>
              <a:rPr lang="uk-UA" sz="4800" dirty="0" err="1" smtClean="0">
                <a:solidFill>
                  <a:srgbClr val="FFFF00"/>
                </a:solidFill>
              </a:rPr>
              <a:t>тогобажає</a:t>
            </a:r>
            <a:r>
              <a:rPr lang="uk-UA" sz="4800" dirty="0" smtClean="0">
                <a:solidFill>
                  <a:srgbClr val="FFFF00"/>
                </a:solidFill>
              </a:rPr>
              <a:t>.</a:t>
            </a:r>
            <a:endParaRPr lang="ru-RU" sz="4800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Задля виховного впливу використовуйте частіше ласку та заохочення, ніж покарання та осудження.</a:t>
            </a:r>
            <a:endParaRPr lang="ru-RU" sz="4800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Пильнуйте, щоб Ваша любов не перетворилась на вседозволеність та бездоглядність. Установіть чіткі межі та заборони (бажано, щоб їх було небагато – лише основні) і дозвольте дитині вільно діяти в цих межах. Суворо дотримуйтесь установлених заборон і дозволів.</a:t>
            </a:r>
            <a:endParaRPr lang="ru-RU" sz="4800" i="1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Не поспішайте звертатись до покарань. Намагайтеся впливати на дитину проханнями – це найбільш ефективний спосіб. У випадку непокори необхідно переконатися, що прохання відповідає віку і можливостям дитини. Лише в цьому випадку можливо використовувати прямі інструкції, накази, що зазвичай достатньо ефективно. І лише у випадку, коли дитина демонструє відкриту непокору, батьки можуть думати про покарання, яке повинне відповідати вчинку, крім того, дитина має розуміти, за що її покарали. Важливо </a:t>
            </a:r>
            <a:r>
              <a:rPr lang="uk-UA" sz="4800" dirty="0" err="1" smtClean="0">
                <a:solidFill>
                  <a:srgbClr val="FFFF00"/>
                </a:solidFill>
              </a:rPr>
              <a:t>пам</a:t>
            </a:r>
            <a:r>
              <a:rPr lang="ru-RU" sz="4800" dirty="0" smtClean="0">
                <a:solidFill>
                  <a:srgbClr val="FFFF00"/>
                </a:solidFill>
              </a:rPr>
              <a:t>’</a:t>
            </a:r>
            <a:r>
              <a:rPr lang="uk-UA" sz="4800" dirty="0" err="1" smtClean="0">
                <a:solidFill>
                  <a:srgbClr val="FFFF00"/>
                </a:solidFill>
              </a:rPr>
              <a:t>ятатити</a:t>
            </a:r>
            <a:r>
              <a:rPr lang="uk-UA" sz="4800" dirty="0" smtClean="0">
                <a:solidFill>
                  <a:srgbClr val="FFFF00"/>
                </a:solidFill>
              </a:rPr>
              <a:t>, що фізичне покарання – тяжка за своїми наслідками міра.</a:t>
            </a:r>
            <a:endParaRPr lang="ru-RU" sz="4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uk-UA" sz="4800" b="1" dirty="0" smtClean="0">
                <a:solidFill>
                  <a:srgbClr val="FF0000"/>
                </a:solidFill>
              </a:rPr>
              <a:t>Пам'ятайте:</a:t>
            </a:r>
            <a:endParaRPr lang="ru-RU" sz="4800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Покарання – це моральний замах на здоров'я дитини  - фізичне і психічне.</a:t>
            </a:r>
            <a:endParaRPr lang="ru-RU" sz="4800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Не залишайте дитину без заслуженої похвали і нагороди. Ніколи не відбирайте подарованого.</a:t>
            </a:r>
            <a:endParaRPr lang="ru-RU" sz="4800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Краще не карати, ніж карати із запізненням. Запізнілі покарання нагадують дитині про минуле, не дають змоги стати іншою.</a:t>
            </a:r>
            <a:endParaRPr lang="ru-RU" sz="4800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Покараний – значить </a:t>
            </a:r>
            <a:r>
              <a:rPr lang="uk-UA" sz="4800" dirty="0" err="1" smtClean="0">
                <a:solidFill>
                  <a:srgbClr val="FFFF00"/>
                </a:solidFill>
              </a:rPr>
              <a:t>вибачений</a:t>
            </a:r>
            <a:r>
              <a:rPr lang="uk-UA" sz="4800" dirty="0" smtClean="0">
                <a:solidFill>
                  <a:srgbClr val="FFFF00"/>
                </a:solidFill>
              </a:rPr>
              <a:t>. Інцидент вичерпано – сторінку перегорнуто. Про старі гріхи - ні слова. Не заважайте починати життя спочатку!</a:t>
            </a:r>
            <a:endParaRPr lang="ru-RU" sz="4800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Хоч би що  трапилось, покарання не повинно сприйматися дитиною як перевага вашої сили над її слабкістю, як приниження.</a:t>
            </a:r>
            <a:endParaRPr lang="ru-RU" sz="4800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Дитина не повинна боятися покарання. </a:t>
            </a:r>
            <a:r>
              <a:rPr lang="uk-UA" sz="4800" dirty="0" err="1" smtClean="0">
                <a:solidFill>
                  <a:srgbClr val="FFFF00"/>
                </a:solidFill>
              </a:rPr>
              <a:t>Найвразливіше</a:t>
            </a:r>
            <a:r>
              <a:rPr lang="uk-UA" sz="4800" dirty="0" smtClean="0">
                <a:solidFill>
                  <a:srgbClr val="FFFF00"/>
                </a:solidFill>
              </a:rPr>
              <a:t> для неї — ваше засмучення.</a:t>
            </a:r>
            <a:endParaRPr lang="ru-RU" sz="4800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Не забувайте:  ключ до серця дитини лежить через гру. Саме в процесі гри Ви зможете передати їй необхідні навички, знання, поняття про життєві правила та цінності, навчитеся краще розуміти одне одного.</a:t>
            </a:r>
            <a:endParaRPr lang="ru-RU" sz="4800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Частіше розмовляйте з дитиною, пояснюйте їй незрозумілі явища, ситуації, суть заборон та обмежень. Допоможіть дитині навчитися вербально висловлювати свої бажання, почуття та переживання, інтерпретувати свою поведінку та поведінку інших людей.</a:t>
            </a:r>
            <a:endParaRPr lang="ru-RU" sz="48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Roma\Pictures\1274157990_logo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021288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Acer\AppData\Local\Temp\Rar$DIa0.243\WP_20141029_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1809" y="0"/>
            <a:ext cx="2142191" cy="3813571"/>
          </a:xfrm>
          <a:prstGeom prst="rect">
            <a:avLst/>
          </a:prstGeom>
          <a:noFill/>
        </p:spPr>
      </p:pic>
      <p:pic>
        <p:nvPicPr>
          <p:cNvPr id="19459" name="Picture 3" descr="C:\Users\Acer\AppData\Local\Temp\Rar$DIa0.942\WP_20141105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56992"/>
            <a:ext cx="4932040" cy="2770467"/>
          </a:xfrm>
          <a:prstGeom prst="rect">
            <a:avLst/>
          </a:prstGeom>
          <a:noFill/>
        </p:spPr>
      </p:pic>
      <p:pic>
        <p:nvPicPr>
          <p:cNvPr id="19460" name="Picture 4" descr="C:\Users\Acer\AppData\Local\Temp\Rar$DIa0.563\WP_20150128_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0"/>
            <a:ext cx="1926166" cy="3429000"/>
          </a:xfrm>
          <a:prstGeom prst="rect">
            <a:avLst/>
          </a:prstGeom>
          <a:noFill/>
        </p:spPr>
      </p:pic>
      <p:pic>
        <p:nvPicPr>
          <p:cNvPr id="19457" name="Picture 1" descr="C:\Users\Acer\AppData\Local\Temp\Rar$DIa0.405\WP_20141029_0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4664"/>
            <a:ext cx="2502231" cy="4454522"/>
          </a:xfrm>
          <a:prstGeom prst="rect">
            <a:avLst/>
          </a:prstGeom>
          <a:noFill/>
        </p:spPr>
      </p:pic>
      <p:pic>
        <p:nvPicPr>
          <p:cNvPr id="19461" name="Picture 5" descr="C:\Users\Acer\AppData\Local\Temp\Rar$DIa0.735\WP_20150204_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61048"/>
            <a:ext cx="4860032" cy="2730018"/>
          </a:xfrm>
          <a:prstGeom prst="rect">
            <a:avLst/>
          </a:prstGeom>
          <a:noFill/>
        </p:spPr>
      </p:pic>
      <p:pic>
        <p:nvPicPr>
          <p:cNvPr id="19462" name="Picture 6" descr="C:\Users\Acer\AppData\Local\Temp\Rar$DIa0.635\WP_20150311_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0"/>
            <a:ext cx="1944216" cy="35010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86588" y="404664"/>
            <a:ext cx="53703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 батьками цікавіше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 descr="C:\Users\Roma\Desktop\irf_logo320x71_uk-u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9483" y="5733256"/>
            <a:ext cx="3894517" cy="864096"/>
          </a:xfrm>
          <a:prstGeom prst="rect">
            <a:avLst/>
          </a:prstGeom>
          <a:noFill/>
        </p:spPr>
      </p:pic>
      <p:pic>
        <p:nvPicPr>
          <p:cNvPr id="19463" name="Picture 7" descr="C:\Users\Acer\Desktop\LOGO_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56001" y="0"/>
            <a:ext cx="1487999" cy="9807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Розвиток дрібної моторики дошкільнят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У </a:t>
            </a:r>
            <a:r>
              <a:rPr lang="ru-RU" sz="2000" dirty="0" err="1" smtClean="0">
                <a:solidFill>
                  <a:srgbClr val="FFFF00"/>
                </a:solidFill>
              </a:rPr>
              <a:t>дошкільному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віці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необхідно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проводити</a:t>
            </a:r>
            <a:r>
              <a:rPr lang="ru-RU" sz="2000" dirty="0" smtClean="0">
                <a:solidFill>
                  <a:srgbClr val="FFFF00"/>
                </a:solidFill>
              </a:rPr>
              <a:t> роботу </a:t>
            </a:r>
            <a:r>
              <a:rPr lang="ru-RU" sz="2000" dirty="0" err="1" smtClean="0">
                <a:solidFill>
                  <a:srgbClr val="FFFF00"/>
                </a:solidFill>
              </a:rPr>
              <a:t>з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розвитку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дрібної</a:t>
            </a:r>
            <a:r>
              <a:rPr lang="ru-RU" sz="2000" dirty="0" smtClean="0">
                <a:solidFill>
                  <a:srgbClr val="FFFF00"/>
                </a:solidFill>
              </a:rPr>
              <a:t> моторики </a:t>
            </a:r>
            <a:r>
              <a:rPr lang="ru-RU" sz="2000" dirty="0" err="1" smtClean="0">
                <a:solidFill>
                  <a:srgbClr val="FFFF00"/>
                </a:solidFill>
              </a:rPr>
              <a:t>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координації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рухів</a:t>
            </a:r>
            <a:r>
              <a:rPr lang="ru-RU" sz="2000" dirty="0" smtClean="0">
                <a:solidFill>
                  <a:srgbClr val="FFFF00"/>
                </a:solidFill>
              </a:rPr>
              <a:t> рук. </a:t>
            </a:r>
            <a:r>
              <a:rPr lang="ru-RU" sz="2000" dirty="0" err="1" smtClean="0">
                <a:solidFill>
                  <a:srgbClr val="FFFF00"/>
                </a:solidFill>
              </a:rPr>
              <a:t>Пам'ятайте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що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малюкам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від</a:t>
            </a:r>
            <a:r>
              <a:rPr lang="ru-RU" sz="2000" dirty="0" smtClean="0">
                <a:solidFill>
                  <a:srgbClr val="FFFF00"/>
                </a:solidFill>
              </a:rPr>
              <a:t> року до </a:t>
            </a:r>
            <a:r>
              <a:rPr lang="ru-RU" sz="2000" dirty="0" err="1" smtClean="0">
                <a:solidFill>
                  <a:srgbClr val="FFFF00"/>
                </a:solidFill>
              </a:rPr>
              <a:t>трьох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вправи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даються</a:t>
            </a:r>
            <a:r>
              <a:rPr lang="ru-RU" sz="2000" dirty="0" smtClean="0">
                <a:solidFill>
                  <a:srgbClr val="FFFF00"/>
                </a:solidFill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</a:rPr>
              <a:t>спрощеному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варіанті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доступні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їхньому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віку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</a:rPr>
              <a:t>Більш</a:t>
            </a:r>
            <a:r>
              <a:rPr lang="ru-RU" sz="2000" dirty="0" smtClean="0">
                <a:solidFill>
                  <a:srgbClr val="FFFF00"/>
                </a:solidFill>
              </a:rPr>
              <a:t> старшим </a:t>
            </a:r>
            <a:r>
              <a:rPr lang="ru-RU" sz="2000" dirty="0" err="1" smtClean="0">
                <a:solidFill>
                  <a:srgbClr val="FFFF00"/>
                </a:solidFill>
              </a:rPr>
              <a:t>дітям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завдання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можна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ускладнити</a:t>
            </a:r>
            <a:r>
              <a:rPr lang="ru-RU" sz="2000" dirty="0" smtClean="0">
                <a:solidFill>
                  <a:srgbClr val="FFFF00"/>
                </a:solidFill>
              </a:rPr>
              <a:t>. Робота </a:t>
            </a:r>
            <a:r>
              <a:rPr lang="ru-RU" sz="2000" dirty="0" err="1" smtClean="0">
                <a:solidFill>
                  <a:srgbClr val="FFFF00"/>
                </a:solidFill>
              </a:rPr>
              <a:t>з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розвитку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руху</a:t>
            </a:r>
            <a:r>
              <a:rPr lang="ru-RU" sz="2000" dirty="0" smtClean="0">
                <a:solidFill>
                  <a:srgbClr val="FFFF00"/>
                </a:solidFill>
              </a:rPr>
              <a:t> рук повинна </a:t>
            </a:r>
            <a:r>
              <a:rPr lang="ru-RU" sz="2000" dirty="0" err="1" smtClean="0">
                <a:solidFill>
                  <a:srgbClr val="FFFF00"/>
                </a:solidFill>
              </a:rPr>
              <a:t>проводитися</a:t>
            </a:r>
            <a:r>
              <a:rPr lang="ru-RU" sz="2000" dirty="0" smtClean="0">
                <a:solidFill>
                  <a:srgbClr val="FFFF00"/>
                </a:solidFill>
              </a:rPr>
              <a:t> регулярно, </a:t>
            </a:r>
            <a:r>
              <a:rPr lang="ru-RU" sz="2000" dirty="0" err="1" smtClean="0">
                <a:solidFill>
                  <a:srgbClr val="FFFF00"/>
                </a:solidFill>
              </a:rPr>
              <a:t>тільки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тоді</a:t>
            </a:r>
            <a:r>
              <a:rPr lang="ru-RU" sz="2000" dirty="0" smtClean="0">
                <a:solidFill>
                  <a:srgbClr val="FFFF00"/>
                </a:solidFill>
              </a:rPr>
              <a:t> буде </a:t>
            </a:r>
            <a:r>
              <a:rPr lang="ru-RU" sz="2000" dirty="0" err="1" smtClean="0">
                <a:solidFill>
                  <a:srgbClr val="FFFF00"/>
                </a:solidFill>
              </a:rPr>
              <a:t>досягнутий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найбільший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ефект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від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вправ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</a:rPr>
              <a:t>Завдання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повинні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приносити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дитині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радість</a:t>
            </a:r>
            <a:r>
              <a:rPr lang="ru-RU" sz="2000" dirty="0" smtClean="0">
                <a:solidFill>
                  <a:srgbClr val="FFFF00"/>
                </a:solidFill>
              </a:rPr>
              <a:t>, не допускайте </a:t>
            </a:r>
            <a:r>
              <a:rPr lang="ru-RU" sz="2000" dirty="0" err="1" smtClean="0">
                <a:solidFill>
                  <a:srgbClr val="FFFF00"/>
                </a:solidFill>
              </a:rPr>
              <a:t>нудьги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перевтоми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endParaRPr lang="ru-RU" sz="1600" dirty="0"/>
          </a:p>
        </p:txBody>
      </p:sp>
      <p:pic>
        <p:nvPicPr>
          <p:cNvPr id="43011" name="Picture 3" descr="C:\Users\Acer\AppData\Local\Temp\Rar$DIa0.928\WP_20150128_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77072"/>
            <a:ext cx="2304256" cy="1152128"/>
          </a:xfrm>
          <a:prstGeom prst="rect">
            <a:avLst/>
          </a:prstGeom>
          <a:noFill/>
        </p:spPr>
      </p:pic>
      <p:pic>
        <p:nvPicPr>
          <p:cNvPr id="43010" name="Picture 2" descr="C:\Users\Acer\AppData\Local\Temp\Rar$DIa0.703\WP_20150128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6444208" cy="2640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РОЗВИТОК ЗДІБНОСТЕЙ ДИТИНИ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err="1" smtClean="0">
                <a:solidFill>
                  <a:srgbClr val="FFFF00"/>
                </a:solidFill>
              </a:rPr>
              <a:t>Цілеспрямований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розвиток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здібностей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є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найбільш</a:t>
            </a:r>
            <a:r>
              <a:rPr lang="ru-RU" sz="1600" dirty="0" smtClean="0">
                <a:solidFill>
                  <a:srgbClr val="FFFF00"/>
                </a:solidFill>
              </a:rPr>
              <a:t> складною </a:t>
            </a:r>
            <a:r>
              <a:rPr lang="ru-RU" sz="1600" dirty="0" err="1" smtClean="0">
                <a:solidFill>
                  <a:srgbClr val="FFFF00"/>
                </a:solidFill>
              </a:rPr>
              <a:t>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суперечливою</a:t>
            </a:r>
            <a:r>
              <a:rPr lang="ru-RU" sz="1600" dirty="0" smtClean="0">
                <a:solidFill>
                  <a:srgbClr val="FFFF00"/>
                </a:solidFill>
              </a:rPr>
              <a:t> проблемою </a:t>
            </a:r>
            <a:r>
              <a:rPr lang="ru-RU" sz="1600" dirty="0" err="1" smtClean="0">
                <a:solidFill>
                  <a:srgbClr val="FFFF00"/>
                </a:solidFill>
              </a:rPr>
              <a:t>формування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знань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умінь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навичок</a:t>
            </a:r>
            <a:r>
              <a:rPr lang="ru-RU" sz="1600" dirty="0" smtClean="0">
                <a:solidFill>
                  <a:srgbClr val="FFFF00"/>
                </a:solidFill>
              </a:rPr>
              <a:t> як </a:t>
            </a:r>
            <a:r>
              <a:rPr lang="ru-RU" sz="1600" dirty="0" err="1" smtClean="0">
                <a:solidFill>
                  <a:srgbClr val="FFFF00"/>
                </a:solidFill>
              </a:rPr>
              <a:t>основних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складових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що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визначають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готовність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дитини</a:t>
            </a:r>
            <a:r>
              <a:rPr lang="ru-RU" sz="1600" dirty="0" smtClean="0">
                <a:solidFill>
                  <a:srgbClr val="FFFF00"/>
                </a:solidFill>
              </a:rPr>
              <a:t> до </a:t>
            </a:r>
            <a:r>
              <a:rPr lang="ru-RU" sz="1600" dirty="0" err="1" smtClean="0">
                <a:solidFill>
                  <a:srgbClr val="FFFF00"/>
                </a:solidFill>
              </a:rPr>
              <a:t>діяльності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й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усвідомленої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поведінки</a:t>
            </a:r>
            <a:r>
              <a:rPr lang="ru-RU" sz="1600" dirty="0" smtClean="0">
                <a:solidFill>
                  <a:srgbClr val="FFFF00"/>
                </a:solidFill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</a:rPr>
              <a:t>Прагнення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розв'язати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її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зумовлене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постійно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зростаючою</a:t>
            </a:r>
            <a:r>
              <a:rPr lang="ru-RU" sz="1600" dirty="0" smtClean="0">
                <a:solidFill>
                  <a:srgbClr val="FFFF00"/>
                </a:solidFill>
              </a:rPr>
              <a:t> потребою </a:t>
            </a:r>
            <a:r>
              <a:rPr lang="ru-RU" sz="1600" dirty="0" err="1" smtClean="0">
                <a:solidFill>
                  <a:srgbClr val="FFFF00"/>
                </a:solidFill>
              </a:rPr>
              <a:t>суспільства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удосконалювати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умови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підготовки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дитини</a:t>
            </a:r>
            <a:r>
              <a:rPr lang="ru-RU" sz="1600" dirty="0" smtClean="0">
                <a:solidFill>
                  <a:srgbClr val="FFFF00"/>
                </a:solidFill>
              </a:rPr>
              <a:t> до </a:t>
            </a:r>
            <a:r>
              <a:rPr lang="ru-RU" sz="1600" dirty="0" err="1" smtClean="0">
                <a:solidFill>
                  <a:srgbClr val="FFFF00"/>
                </a:solidFill>
              </a:rPr>
              <a:t>трудової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діяльності</a:t>
            </a:r>
            <a:r>
              <a:rPr lang="ru-RU" sz="1600" dirty="0" smtClean="0">
                <a:solidFill>
                  <a:srgbClr val="FFFF00"/>
                </a:solidFill>
              </a:rPr>
              <a:t> та </a:t>
            </a:r>
            <a:r>
              <a:rPr lang="ru-RU" sz="1600" dirty="0" err="1" smtClean="0">
                <a:solidFill>
                  <a:srgbClr val="FFFF00"/>
                </a:solidFill>
              </a:rPr>
              <a:t>спілкування</a:t>
            </a:r>
            <a:r>
              <a:rPr lang="ru-RU" sz="1600" dirty="0" smtClean="0">
                <a:solidFill>
                  <a:srgbClr val="FFFF00"/>
                </a:solidFill>
              </a:rPr>
              <a:t> як </a:t>
            </a:r>
            <a:r>
              <a:rPr lang="ru-RU" sz="1600" dirty="0" err="1" smtClean="0">
                <a:solidFill>
                  <a:srgbClr val="FFFF00"/>
                </a:solidFill>
              </a:rPr>
              <a:t>провідних</a:t>
            </a:r>
            <a:r>
              <a:rPr lang="ru-RU" sz="1600" dirty="0" smtClean="0">
                <a:solidFill>
                  <a:srgbClr val="FFFF00"/>
                </a:solidFill>
              </a:rPr>
              <a:t> форм </a:t>
            </a:r>
            <a:r>
              <a:rPr lang="ru-RU" sz="1600" dirty="0" err="1" smtClean="0">
                <a:solidFill>
                  <a:srgbClr val="FFFF00"/>
                </a:solidFill>
              </a:rPr>
              <a:t>її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взаємодії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із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соціальним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природним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середовищем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sz="1600" dirty="0" err="1" smtClean="0">
                <a:solidFill>
                  <a:srgbClr val="FFFF00"/>
                </a:solidFill>
              </a:rPr>
              <a:t>Провідне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місце</a:t>
            </a:r>
            <a:r>
              <a:rPr lang="ru-RU" sz="1600" dirty="0" smtClean="0">
                <a:solidFill>
                  <a:srgbClr val="FFFF00"/>
                </a:solidFill>
              </a:rPr>
              <a:t> у </a:t>
            </a:r>
            <a:r>
              <a:rPr lang="ru-RU" sz="1600" dirty="0" err="1" smtClean="0">
                <a:solidFill>
                  <a:srgbClr val="FFFF00"/>
                </a:solidFill>
              </a:rPr>
              <a:t>структурі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пізнавальних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здібностей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займає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здатність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створювати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образи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що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відображають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властивості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предметів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їх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загальну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будову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співвідношення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основних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ознак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або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частин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ситуацій</a:t>
            </a:r>
            <a:r>
              <a:rPr lang="ru-RU" sz="1600" dirty="0" smtClean="0">
                <a:solidFill>
                  <a:srgbClr val="FFFF00"/>
                </a:solidFill>
              </a:rPr>
              <a:t>. </a:t>
            </a:r>
          </a:p>
          <a:p>
            <a:pPr>
              <a:buNone/>
            </a:pPr>
            <a:r>
              <a:rPr lang="ru-RU" sz="1600" b="1" i="1" dirty="0" err="1" smtClean="0">
                <a:solidFill>
                  <a:srgbClr val="FFFF00"/>
                </a:solidFill>
              </a:rPr>
              <a:t>Сенсорні</a:t>
            </a:r>
            <a:r>
              <a:rPr lang="ru-RU" sz="1600" b="1" i="1" dirty="0" smtClean="0">
                <a:solidFill>
                  <a:srgbClr val="FFFF00"/>
                </a:solidFill>
              </a:rPr>
              <a:t>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здібності</a:t>
            </a:r>
            <a:r>
              <a:rPr lang="ru-RU" sz="1600" b="1" i="1" dirty="0" smtClean="0">
                <a:solidFill>
                  <a:srgbClr val="FFFF00"/>
                </a:solidFill>
              </a:rPr>
              <a:t> </a:t>
            </a:r>
            <a:r>
              <a:rPr lang="ru-RU" sz="1600" dirty="0" err="1" smtClean="0">
                <a:solidFill>
                  <a:srgbClr val="FFFF00"/>
                </a:solidFill>
              </a:rPr>
              <a:t>пов'язані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із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сприйняттям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дитиною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предметів</a:t>
            </a:r>
            <a:r>
              <a:rPr lang="ru-RU" sz="1600" dirty="0" smtClean="0">
                <a:solidFill>
                  <a:srgbClr val="FFFF00"/>
                </a:solidFill>
              </a:rPr>
              <a:t> та </a:t>
            </a:r>
            <a:r>
              <a:rPr lang="ru-RU" sz="1600" dirty="0" err="1" smtClean="0">
                <a:solidFill>
                  <a:srgbClr val="FFFF00"/>
                </a:solidFill>
              </a:rPr>
              <a:t>їх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ознак</a:t>
            </a:r>
            <a:r>
              <a:rPr lang="ru-RU" sz="1600" dirty="0" smtClean="0">
                <a:solidFill>
                  <a:srgbClr val="FFFF00"/>
                </a:solidFill>
              </a:rPr>
              <a:t>. Вони </a:t>
            </a:r>
            <a:r>
              <a:rPr lang="ru-RU" sz="1600" dirty="0" err="1" smtClean="0">
                <a:solidFill>
                  <a:srgbClr val="FFFF00"/>
                </a:solidFill>
              </a:rPr>
              <a:t>становлять</a:t>
            </a:r>
            <a:r>
              <a:rPr lang="ru-RU" sz="1600" dirty="0" smtClean="0">
                <a:solidFill>
                  <a:srgbClr val="FFFF00"/>
                </a:solidFill>
              </a:rPr>
              <a:t> основу </a:t>
            </a:r>
            <a:r>
              <a:rPr lang="ru-RU" sz="1600" dirty="0" err="1" smtClean="0">
                <a:solidFill>
                  <a:srgbClr val="FFFF00"/>
                </a:solidFill>
              </a:rPr>
              <a:t>розумового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розвитку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малюка</a:t>
            </a:r>
            <a:r>
              <a:rPr lang="ru-RU" sz="1600" dirty="0" smtClean="0">
                <a:solidFill>
                  <a:srgbClr val="FFFF00"/>
                </a:solidFill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</a:rPr>
              <a:t>Сенсорні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здібності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формуються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із</a:t>
            </a:r>
            <a:r>
              <a:rPr lang="ru-RU" sz="1600" dirty="0" smtClean="0">
                <a:solidFill>
                  <a:srgbClr val="FFFF00"/>
                </a:solidFill>
              </a:rPr>
              <a:t> 3-4-х </a:t>
            </a:r>
            <a:r>
              <a:rPr lang="ru-RU" sz="1600" dirty="0" err="1" smtClean="0">
                <a:solidFill>
                  <a:srgbClr val="FFFF00"/>
                </a:solidFill>
              </a:rPr>
              <a:t>років</a:t>
            </a:r>
            <a:r>
              <a:rPr lang="ru-RU" sz="1600" dirty="0" smtClean="0">
                <a:solidFill>
                  <a:srgbClr val="FFFF00"/>
                </a:solidFill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</a:rPr>
              <a:t>Засвоєння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дошкільником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еталонів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призводить</a:t>
            </a:r>
            <a:r>
              <a:rPr lang="ru-RU" sz="1600" dirty="0" smtClean="0">
                <a:solidFill>
                  <a:srgbClr val="FFFF00"/>
                </a:solidFill>
              </a:rPr>
              <a:t> до </a:t>
            </a:r>
            <a:r>
              <a:rPr lang="ru-RU" sz="1600" dirty="0" err="1" smtClean="0">
                <a:solidFill>
                  <a:srgbClr val="FFFF00"/>
                </a:solidFill>
              </a:rPr>
              <a:t>виникнення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ідеальних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зразків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властивостей</a:t>
            </a:r>
            <a:r>
              <a:rPr lang="ru-RU" sz="1600" dirty="0" smtClean="0">
                <a:solidFill>
                  <a:srgbClr val="FFFF00"/>
                </a:solidFill>
              </a:rPr>
              <a:t> предмета, </a:t>
            </a:r>
            <a:r>
              <a:rPr lang="ru-RU" sz="1600" dirty="0" err="1" smtClean="0">
                <a:solidFill>
                  <a:srgbClr val="FFFF00"/>
                </a:solidFill>
              </a:rPr>
              <a:t>які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позначаються</a:t>
            </a:r>
            <a:r>
              <a:rPr lang="ru-RU" sz="1600" dirty="0" smtClean="0">
                <a:solidFill>
                  <a:srgbClr val="FFFF00"/>
                </a:solidFill>
              </a:rPr>
              <a:t> словом. </a:t>
            </a:r>
            <a:r>
              <a:rPr lang="ru-RU" sz="1600" dirty="0" err="1" smtClean="0">
                <a:solidFill>
                  <a:srgbClr val="FFFF00"/>
                </a:solidFill>
              </a:rPr>
              <a:t>Діти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знайомляться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із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різновидами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кожної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ознаки</a:t>
            </a:r>
            <a:r>
              <a:rPr lang="ru-RU" sz="1600" dirty="0" smtClean="0">
                <a:solidFill>
                  <a:srgbClr val="FFFF00"/>
                </a:solidFill>
              </a:rPr>
              <a:t> та </a:t>
            </a:r>
            <a:r>
              <a:rPr lang="ru-RU" sz="1600" dirty="0" err="1" smtClean="0">
                <a:solidFill>
                  <a:srgbClr val="FFFF00"/>
                </a:solidFill>
              </a:rPr>
              <a:t>систематизують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їх</a:t>
            </a:r>
            <a:r>
              <a:rPr lang="ru-RU" sz="1600" dirty="0" smtClean="0">
                <a:solidFill>
                  <a:srgbClr val="FFFF00"/>
                </a:solidFill>
              </a:rPr>
              <a:t>, коли, </a:t>
            </a:r>
            <a:r>
              <a:rPr lang="ru-RU" sz="1600" dirty="0" err="1" smtClean="0">
                <a:solidFill>
                  <a:srgbClr val="FFFF00"/>
                </a:solidFill>
              </a:rPr>
              <a:t>наприклад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оволодівають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уявленнями</a:t>
            </a:r>
            <a:r>
              <a:rPr lang="ru-RU" sz="1600" dirty="0" smtClean="0">
                <a:solidFill>
                  <a:srgbClr val="FFFF00"/>
                </a:solidFill>
              </a:rPr>
              <a:t> про </a:t>
            </a:r>
            <a:r>
              <a:rPr lang="ru-RU" sz="1600" dirty="0" err="1" smtClean="0">
                <a:solidFill>
                  <a:srgbClr val="FFFF00"/>
                </a:solidFill>
              </a:rPr>
              <a:t>кольори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феномени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рідної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мови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еталони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геометричних</a:t>
            </a:r>
            <a:r>
              <a:rPr lang="ru-RU" sz="1600" dirty="0" smtClean="0">
                <a:solidFill>
                  <a:srgbClr val="FFFF00"/>
                </a:solidFill>
              </a:rPr>
              <a:t> форм.</a:t>
            </a:r>
          </a:p>
          <a:p>
            <a:pPr>
              <a:buNone/>
            </a:pPr>
            <a:r>
              <a:rPr lang="ru-RU" sz="1600" dirty="0" smtClean="0">
                <a:solidFill>
                  <a:srgbClr val="FFFF00"/>
                </a:solidFill>
              </a:rPr>
              <a:t>Уже </a:t>
            </a:r>
            <a:r>
              <a:rPr lang="ru-RU" sz="1600" dirty="0" err="1" smtClean="0">
                <a:solidFill>
                  <a:srgbClr val="FFFF00"/>
                </a:solidFill>
              </a:rPr>
              <a:t>з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раннього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дитинства</a:t>
            </a:r>
            <a:r>
              <a:rPr lang="ru-RU" sz="1600" dirty="0" smtClean="0">
                <a:solidFill>
                  <a:srgbClr val="FFFF00"/>
                </a:solidFill>
              </a:rPr>
              <a:t> у </a:t>
            </a:r>
            <a:r>
              <a:rPr lang="ru-RU" sz="1600" dirty="0" err="1" smtClean="0">
                <a:solidFill>
                  <a:srgbClr val="FFFF00"/>
                </a:solidFill>
              </a:rPr>
              <a:t>дитини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утворюється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індивідуальне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співвідношення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загального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рівня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інтелекту</a:t>
            </a:r>
            <a:r>
              <a:rPr lang="ru-RU" sz="1600" dirty="0" smtClean="0">
                <a:solidFill>
                  <a:srgbClr val="FFFF00"/>
                </a:solidFill>
              </a:rPr>
              <a:t> та </a:t>
            </a:r>
            <a:r>
              <a:rPr lang="ru-RU" sz="1600" dirty="0" err="1" smtClean="0">
                <a:solidFill>
                  <a:srgbClr val="FFFF00"/>
                </a:solidFill>
              </a:rPr>
              <a:t>спеціальних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розумових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здібностей</a:t>
            </a:r>
            <a:r>
              <a:rPr lang="ru-RU" sz="1600" dirty="0" smtClean="0">
                <a:solidFill>
                  <a:srgbClr val="FFFF00"/>
                </a:solidFill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</a:rPr>
              <a:t>Таке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співвідношення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характеризує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своєрідність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розуму</a:t>
            </a:r>
            <a:r>
              <a:rPr lang="ru-RU" sz="1600" dirty="0" smtClean="0">
                <a:solidFill>
                  <a:srgbClr val="FFFF00"/>
                </a:solidFill>
              </a:rPr>
              <a:t> та </a:t>
            </a:r>
            <a:r>
              <a:rPr lang="ru-RU" sz="1600" dirty="0" err="1" smtClean="0">
                <a:solidFill>
                  <a:srgbClr val="FFFF00"/>
                </a:solidFill>
              </a:rPr>
              <a:t>може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мати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провідне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значення</a:t>
            </a:r>
            <a:r>
              <a:rPr lang="ru-RU" sz="1600" dirty="0" smtClean="0">
                <a:solidFill>
                  <a:srgbClr val="FFFF00"/>
                </a:solidFill>
              </a:rPr>
              <a:t> для </a:t>
            </a:r>
            <a:r>
              <a:rPr lang="ru-RU" sz="1600" dirty="0" err="1" smtClean="0">
                <a:solidFill>
                  <a:srgbClr val="FFFF00"/>
                </a:solidFill>
              </a:rPr>
              <a:t>подальшого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розвитку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малюка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ТВОРЧІ ЗДІБНОСТІ ДИТИНИ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4035" name="Picture 3" descr="C:\Users\Acer\AppData\Local\Temp\Rar$DIa0.215\WP_20150211_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2016224" cy="2708920"/>
          </a:xfrm>
          <a:prstGeom prst="rect">
            <a:avLst/>
          </a:prstGeom>
          <a:noFill/>
        </p:spPr>
      </p:pic>
      <p:pic>
        <p:nvPicPr>
          <p:cNvPr id="44036" name="Picture 4" descr="C:\Users\Acer\AppData\Local\Temp\Rar$DIa0.987\WP_20150311_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1872208" cy="3240360"/>
          </a:xfrm>
          <a:prstGeom prst="rect">
            <a:avLst/>
          </a:prstGeom>
          <a:noFill/>
        </p:spPr>
      </p:pic>
      <p:pic>
        <p:nvPicPr>
          <p:cNvPr id="44037" name="Picture 5" descr="C:\Users\Acer\AppData\Local\Temp\Rar$DIa0.843\WP_20150520_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340768"/>
            <a:ext cx="2934278" cy="5229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err="1" smtClean="0">
                <a:solidFill>
                  <a:srgbClr val="FFFF00"/>
                </a:solidFill>
              </a:rPr>
              <a:t>Творчі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здібності</a:t>
            </a:r>
            <a:r>
              <a:rPr lang="ru-RU" b="1" i="1" dirty="0" smtClean="0">
                <a:solidFill>
                  <a:srgbClr val="FFFF00"/>
                </a:solidFill>
              </a:rPr>
              <a:t> </a:t>
            </a:r>
            <a:r>
              <a:rPr lang="ru-RU" dirty="0" err="1" smtClean="0">
                <a:solidFill>
                  <a:srgbClr val="FFFF00"/>
                </a:solidFill>
              </a:rPr>
              <a:t>пов'язані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уявою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змогу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дитині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знаходити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оригінальні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способи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засоби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розв'язання</a:t>
            </a:r>
            <a:r>
              <a:rPr lang="ru-RU" dirty="0" smtClean="0">
                <a:solidFill>
                  <a:srgbClr val="FFFF00"/>
                </a:solidFill>
              </a:rPr>
              <a:t> задач, </a:t>
            </a:r>
            <a:r>
              <a:rPr lang="ru-RU" dirty="0" err="1" smtClean="0">
                <a:solidFill>
                  <a:srgbClr val="FFFF00"/>
                </a:solidFill>
              </a:rPr>
              <a:t>придумати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казку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історію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скласти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гру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намалювати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малюнок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Acer\AppData\Local\Temp\Rar$DIa0.749\WP_20150311_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644912" cy="4708525"/>
          </a:xfrm>
          <a:prstGeom prst="rect">
            <a:avLst/>
          </a:prstGeom>
          <a:noFill/>
        </p:spPr>
      </p:pic>
      <p:pic>
        <p:nvPicPr>
          <p:cNvPr id="45059" name="Picture 3" descr="C:\Users\Acer\AppData\Local\Temp\Rar$DIa0.137\WP_20150429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628800"/>
            <a:ext cx="2290207" cy="4077072"/>
          </a:xfrm>
          <a:prstGeom prst="rect">
            <a:avLst/>
          </a:prstGeom>
          <a:noFill/>
        </p:spPr>
      </p:pic>
      <p:pic>
        <p:nvPicPr>
          <p:cNvPr id="45060" name="Picture 4" descr="C:\Users\Acer\AppData\Local\Temp\Rar$DIa0.008\WP_20150429_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340768"/>
            <a:ext cx="2646247" cy="5157192"/>
          </a:xfrm>
          <a:prstGeom prst="rect">
            <a:avLst/>
          </a:prstGeom>
          <a:noFill/>
        </p:spPr>
      </p:pic>
      <p:pic>
        <p:nvPicPr>
          <p:cNvPr id="45061" name="Picture 5" descr="C:\Users\Acer\AppData\Local\Temp\Rar$DIa0.850\WP_20150429_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996952"/>
            <a:ext cx="1981998" cy="3528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Розвиток знань і умінь дошкільнят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РАЗОМ ДО МЕТИ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62" name="Picture 2" descr="C:\Users\Acer\AppData\Local\Temp\Rar$DIa0.519\WP_20150128_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62"/>
            <a:ext cx="8229600" cy="462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cer\AppData\Local\Temp\Rar$DIa0.767\WP_20150128_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62"/>
            <a:ext cx="8229600" cy="4622800"/>
          </a:xfrm>
          <a:prstGeom prst="rect">
            <a:avLst/>
          </a:prstGeom>
          <a:noFill/>
        </p:spPr>
      </p:pic>
      <p:pic>
        <p:nvPicPr>
          <p:cNvPr id="41987" name="Picture 3" descr="C:\Users\Acer\AppData\Local\Temp\Rar$DIa0.676\WP_20150204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3796953" cy="2132856"/>
          </a:xfrm>
          <a:prstGeom prst="rect">
            <a:avLst/>
          </a:prstGeom>
          <a:noFill/>
        </p:spPr>
      </p:pic>
      <p:pic>
        <p:nvPicPr>
          <p:cNvPr id="41988" name="Picture 4" descr="C:\Users\Acer\Desktop\LOGO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76875"/>
            <a:ext cx="2095500" cy="13811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3200" dirty="0" smtClean="0">
                <a:solidFill>
                  <a:srgbClr val="FFFF00"/>
                </a:solidFill>
              </a:rPr>
              <a:t>СПІВПРАЦЯ ЗІ ШКОЛОЮ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Розвиток самосвідомості дошкільника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i="1" dirty="0" err="1" smtClean="0">
                <a:solidFill>
                  <a:srgbClr val="FFFF00"/>
                </a:solidFill>
              </a:rPr>
              <a:t>Розвиток</a:t>
            </a:r>
            <a:r>
              <a:rPr lang="ru-RU" sz="2900" b="1" i="1" dirty="0" smtClean="0">
                <a:solidFill>
                  <a:srgbClr val="FFFF00"/>
                </a:solidFill>
              </a:rPr>
              <a:t> </a:t>
            </a:r>
            <a:r>
              <a:rPr lang="ru-RU" sz="2900" b="1" i="1" dirty="0" err="1" smtClean="0">
                <a:solidFill>
                  <a:srgbClr val="FFFF00"/>
                </a:solidFill>
              </a:rPr>
              <a:t>самосвідомості</a:t>
            </a:r>
            <a:r>
              <a:rPr lang="ru-RU" sz="2900" b="1" i="1" dirty="0" smtClean="0">
                <a:solidFill>
                  <a:srgbClr val="FFFF00"/>
                </a:solidFill>
              </a:rPr>
              <a:t> </a:t>
            </a:r>
            <a:r>
              <a:rPr lang="ru-RU" sz="2900" b="1" i="1" dirty="0" err="1" smtClean="0">
                <a:solidFill>
                  <a:srgbClr val="FFFF00"/>
                </a:solidFill>
              </a:rPr>
              <a:t>і</a:t>
            </a:r>
            <a:r>
              <a:rPr lang="ru-RU" sz="2900" b="1" i="1" dirty="0" smtClean="0">
                <a:solidFill>
                  <a:srgbClr val="FFFF00"/>
                </a:solidFill>
              </a:rPr>
              <a:t> </a:t>
            </a:r>
            <a:r>
              <a:rPr lang="ru-RU" sz="2900" b="1" i="1" dirty="0" err="1" smtClean="0">
                <a:solidFill>
                  <a:srgbClr val="FFFF00"/>
                </a:solidFill>
              </a:rPr>
              <a:t>самооцінки</a:t>
            </a:r>
            <a:r>
              <a:rPr lang="ru-RU" sz="2900" b="1" i="1" dirty="0" smtClean="0">
                <a:solidFill>
                  <a:srgbClr val="FFFF00"/>
                </a:solidFill>
              </a:rPr>
              <a:t> </a:t>
            </a:r>
            <a:r>
              <a:rPr lang="ru-RU" sz="2900" b="1" i="1" dirty="0" err="1" smtClean="0">
                <a:solidFill>
                  <a:srgbClr val="FFFF00"/>
                </a:solidFill>
              </a:rPr>
              <a:t>дошкільника</a:t>
            </a:r>
            <a:r>
              <a:rPr lang="ru-RU" sz="2900" b="1" i="1" dirty="0" smtClean="0">
                <a:solidFill>
                  <a:srgbClr val="FFFF00"/>
                </a:solidFill>
              </a:rPr>
              <a:t>. </a:t>
            </a:r>
            <a:r>
              <a:rPr lang="ru-RU" sz="2900" dirty="0" err="1" smtClean="0">
                <a:solidFill>
                  <a:srgbClr val="FFFF00"/>
                </a:solidFill>
              </a:rPr>
              <a:t>Особливу</a:t>
            </a:r>
            <a:r>
              <a:rPr lang="ru-RU" sz="2900" dirty="0" smtClean="0">
                <a:solidFill>
                  <a:srgbClr val="FFFF00"/>
                </a:solidFill>
              </a:rPr>
              <a:t> роль у </a:t>
            </a:r>
            <a:r>
              <a:rPr lang="ru-RU" sz="2900" dirty="0" err="1" smtClean="0">
                <a:solidFill>
                  <a:srgbClr val="FFFF00"/>
                </a:solidFill>
              </a:rPr>
              <a:t>розвитку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особистості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дитини</a:t>
            </a:r>
            <a:r>
              <a:rPr lang="ru-RU" sz="2900" dirty="0" smtClean="0">
                <a:solidFill>
                  <a:srgbClr val="FFFF00"/>
                </a:solidFill>
              </a:rPr>
              <a:t> в </a:t>
            </a:r>
            <a:r>
              <a:rPr lang="ru-RU" sz="2900" dirty="0" err="1" smtClean="0">
                <a:solidFill>
                  <a:srgbClr val="FFFF00"/>
                </a:solidFill>
              </a:rPr>
              <a:t>дошкільний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період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відіграють</a:t>
            </a:r>
            <a:r>
              <a:rPr lang="ru-RU" sz="2900" dirty="0" smtClean="0">
                <a:solidFill>
                  <a:srgbClr val="FFFF00"/>
                </a:solidFill>
              </a:rPr>
              <a:t> люди, </a:t>
            </a:r>
            <a:r>
              <a:rPr lang="ru-RU" sz="2900" dirty="0" err="1" smtClean="0">
                <a:solidFill>
                  <a:srgbClr val="FFFF00"/>
                </a:solidFill>
              </a:rPr>
              <a:t>що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її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оточують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передусім</a:t>
            </a:r>
            <a:r>
              <a:rPr lang="ru-RU" sz="2900" dirty="0" smtClean="0">
                <a:solidFill>
                  <a:srgbClr val="FFFF00"/>
                </a:solidFill>
              </a:rPr>
              <a:t> батьки. </a:t>
            </a:r>
            <a:r>
              <a:rPr lang="ru-RU" sz="2900" dirty="0" err="1" smtClean="0">
                <a:solidFill>
                  <a:srgbClr val="FFFF00"/>
                </a:solidFill>
              </a:rPr>
              <a:t>Дошкільник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стає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самостійнішим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більш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незалежним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ніж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раніше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від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дорослих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розширюються</a:t>
            </a:r>
            <a:r>
              <a:rPr lang="ru-RU" sz="2900" dirty="0" smtClean="0">
                <a:solidFill>
                  <a:srgbClr val="FFFF00"/>
                </a:solidFill>
              </a:rPr>
              <a:t> та </a:t>
            </a:r>
            <a:r>
              <a:rPr lang="ru-RU" sz="2900" dirty="0" err="1" smtClean="0">
                <a:solidFill>
                  <a:srgbClr val="FFFF00"/>
                </a:solidFill>
              </a:rPr>
              <a:t>ускладнюються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його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взаємини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з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оточенням</a:t>
            </a:r>
            <a:r>
              <a:rPr lang="ru-RU" sz="2900" dirty="0" smtClean="0">
                <a:solidFill>
                  <a:srgbClr val="FFFF00"/>
                </a:solidFill>
              </a:rPr>
              <a:t>, а </a:t>
            </a:r>
            <a:r>
              <a:rPr lang="ru-RU" sz="2900" dirty="0" err="1" smtClean="0">
                <a:solidFill>
                  <a:srgbClr val="FFFF00"/>
                </a:solidFill>
              </a:rPr>
              <a:t>це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відкриває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йому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значні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можливості</a:t>
            </a:r>
            <a:r>
              <a:rPr lang="ru-RU" sz="2900" dirty="0" smtClean="0">
                <a:solidFill>
                  <a:srgbClr val="FFFF00"/>
                </a:solidFill>
              </a:rPr>
              <a:t> для </a:t>
            </a:r>
            <a:r>
              <a:rPr lang="ru-RU" sz="2900" dirty="0" err="1" smtClean="0">
                <a:solidFill>
                  <a:srgbClr val="FFFF00"/>
                </a:solidFill>
              </a:rPr>
              <a:t>глибшого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самоусвідомлення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оцінювання</a:t>
            </a:r>
            <a:r>
              <a:rPr lang="ru-RU" sz="2900" dirty="0" smtClean="0">
                <a:solidFill>
                  <a:srgbClr val="FFFF00"/>
                </a:solidFill>
              </a:rPr>
              <a:t> себе та </a:t>
            </a:r>
            <a:r>
              <a:rPr lang="ru-RU" sz="2900" dirty="0" err="1" smtClean="0">
                <a:solidFill>
                  <a:srgbClr val="FFFF00"/>
                </a:solidFill>
              </a:rPr>
              <a:t>інших</a:t>
            </a:r>
            <a:r>
              <a:rPr lang="ru-RU" sz="2900" dirty="0" smtClean="0">
                <a:solidFill>
                  <a:srgbClr val="FFFF00"/>
                </a:solidFill>
              </a:rPr>
              <a:t>. </a:t>
            </a:r>
            <a:r>
              <a:rPr lang="ru-RU" sz="2900" dirty="0" err="1" smtClean="0">
                <a:solidFill>
                  <a:srgbClr val="FFFF00"/>
                </a:solidFill>
              </a:rPr>
              <a:t>Отже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розвиваються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його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самосвідомість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і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самооцінка</a:t>
            </a:r>
            <a:r>
              <a:rPr lang="ru-RU" sz="29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sz="2900" dirty="0" smtClean="0">
                <a:solidFill>
                  <a:srgbClr val="FFFF00"/>
                </a:solidFill>
              </a:rPr>
              <a:t>На 4-му </a:t>
            </a:r>
            <a:r>
              <a:rPr lang="ru-RU" sz="2900" dirty="0" err="1" smtClean="0">
                <a:solidFill>
                  <a:srgbClr val="FFFF00"/>
                </a:solidFill>
              </a:rPr>
              <a:t>році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життя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дитина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знає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своє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ім'я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прізвище</a:t>
            </a:r>
            <a:r>
              <a:rPr lang="ru-RU" sz="2900" dirty="0" smtClean="0">
                <a:solidFill>
                  <a:srgbClr val="FFFF00"/>
                </a:solidFill>
              </a:rPr>
              <a:t>, стать, </a:t>
            </a:r>
            <a:r>
              <a:rPr lang="ru-RU" sz="2900" dirty="0" err="1" smtClean="0">
                <a:solidFill>
                  <a:srgbClr val="FFFF00"/>
                </a:solidFill>
              </a:rPr>
              <a:t>вік</a:t>
            </a:r>
            <a:r>
              <a:rPr lang="ru-RU" sz="2900" dirty="0" smtClean="0">
                <a:solidFill>
                  <a:srgbClr val="FFFF00"/>
                </a:solidFill>
              </a:rPr>
              <a:t>, ставить </a:t>
            </a:r>
            <a:r>
              <a:rPr lang="ru-RU" sz="2900" dirty="0" err="1" smtClean="0">
                <a:solidFill>
                  <a:srgbClr val="FFFF00"/>
                </a:solidFill>
              </a:rPr>
              <a:t>запитання</a:t>
            </a:r>
            <a:r>
              <a:rPr lang="ru-RU" sz="2900" dirty="0" smtClean="0">
                <a:solidFill>
                  <a:srgbClr val="FFFF00"/>
                </a:solidFill>
              </a:rPr>
              <a:t> про себе, </a:t>
            </a:r>
            <a:r>
              <a:rPr lang="ru-RU" sz="2900" dirty="0" err="1" smtClean="0">
                <a:solidFill>
                  <a:srgbClr val="FFFF00"/>
                </a:solidFill>
              </a:rPr>
              <a:t>свій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організм</a:t>
            </a:r>
            <a:r>
              <a:rPr lang="ru-RU" sz="2900" dirty="0" smtClean="0">
                <a:solidFill>
                  <a:srgbClr val="FFFF00"/>
                </a:solidFill>
              </a:rPr>
              <a:t>, позитивно </a:t>
            </a:r>
            <a:r>
              <a:rPr lang="ru-RU" sz="2900" dirty="0" err="1" smtClean="0">
                <a:solidFill>
                  <a:srgbClr val="FFFF00"/>
                </a:solidFill>
              </a:rPr>
              <a:t>відгукується</a:t>
            </a:r>
            <a:r>
              <a:rPr lang="ru-RU" sz="2900" dirty="0" smtClean="0">
                <a:solidFill>
                  <a:srgbClr val="FFFF00"/>
                </a:solidFill>
              </a:rPr>
              <a:t> про себе. Через </a:t>
            </a:r>
            <a:r>
              <a:rPr lang="ru-RU" sz="2900" dirty="0" err="1" smtClean="0">
                <a:solidFill>
                  <a:srgbClr val="FFFF00"/>
                </a:solidFill>
              </a:rPr>
              <a:t>рік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починає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усвідомлювати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свої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вміння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знання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оволодіває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уявленнями</a:t>
            </a:r>
            <a:r>
              <a:rPr lang="ru-RU" sz="2900" dirty="0" smtClean="0">
                <a:solidFill>
                  <a:srgbClr val="FFFF00"/>
                </a:solidFill>
              </a:rPr>
              <a:t> про </a:t>
            </a:r>
            <a:r>
              <a:rPr lang="ru-RU" sz="2900" dirty="0" err="1" smtClean="0">
                <a:solidFill>
                  <a:srgbClr val="FFFF00"/>
                </a:solidFill>
              </a:rPr>
              <a:t>деякі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особливості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свого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організму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призначення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органів</a:t>
            </a:r>
            <a:r>
              <a:rPr lang="ru-RU" sz="2900" dirty="0" smtClean="0">
                <a:solidFill>
                  <a:srgbClr val="FFFF00"/>
                </a:solidFill>
              </a:rPr>
              <a:t>. </a:t>
            </a:r>
            <a:r>
              <a:rPr lang="ru-RU" sz="2900" dirty="0" err="1" smtClean="0">
                <a:solidFill>
                  <a:srgbClr val="FFFF00"/>
                </a:solidFill>
              </a:rPr>
              <a:t>Малюк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усвідомлює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свої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стани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бажання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настрої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вміє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ідентифікувати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свої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дії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з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діями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інших</a:t>
            </a:r>
            <a:r>
              <a:rPr lang="ru-RU" sz="2900" dirty="0" smtClean="0">
                <a:solidFill>
                  <a:srgbClr val="FFFF00"/>
                </a:solidFill>
              </a:rPr>
              <a:t> людей ("Я... так само, як...", "Ми... </a:t>
            </a:r>
            <a:r>
              <a:rPr lang="ru-RU" sz="2900" dirty="0" err="1" smtClean="0">
                <a:solidFill>
                  <a:srgbClr val="FFFF00"/>
                </a:solidFill>
              </a:rPr>
              <a:t>з</a:t>
            </a:r>
            <a:r>
              <a:rPr lang="ru-RU" sz="2900" dirty="0" smtClean="0">
                <a:solidFill>
                  <a:srgbClr val="FFFF00"/>
                </a:solidFill>
              </a:rPr>
              <a:t> ... </a:t>
            </a:r>
            <a:r>
              <a:rPr lang="ru-RU" sz="2900" dirty="0" err="1" smtClean="0">
                <a:solidFill>
                  <a:srgbClr val="FFFF00"/>
                </a:solidFill>
              </a:rPr>
              <a:t>вміємо</a:t>
            </a:r>
            <a:r>
              <a:rPr lang="ru-RU" sz="2900" dirty="0" smtClean="0">
                <a:solidFill>
                  <a:srgbClr val="FFFF00"/>
                </a:solidFill>
              </a:rPr>
              <a:t>...").</a:t>
            </a:r>
          </a:p>
          <a:p>
            <a:pPr>
              <a:buNone/>
            </a:pPr>
            <a:r>
              <a:rPr lang="ru-RU" sz="2900" dirty="0" smtClean="0">
                <a:solidFill>
                  <a:srgbClr val="FFFF00"/>
                </a:solidFill>
              </a:rPr>
              <a:t>У старшому </a:t>
            </a:r>
            <a:r>
              <a:rPr lang="ru-RU" sz="2900" dirty="0" err="1" smtClean="0">
                <a:solidFill>
                  <a:srgbClr val="FFFF00"/>
                </a:solidFill>
              </a:rPr>
              <a:t>дошкільному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віці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поглиблюються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уявлення</a:t>
            </a:r>
            <a:r>
              <a:rPr lang="ru-RU" sz="2900" dirty="0" smtClean="0">
                <a:solidFill>
                  <a:srgbClr val="FFFF00"/>
                </a:solidFill>
              </a:rPr>
              <a:t> про себе, </a:t>
            </a:r>
            <a:r>
              <a:rPr lang="ru-RU" sz="2900" dirty="0" err="1" smtClean="0">
                <a:solidFill>
                  <a:srgbClr val="FFFF00"/>
                </a:solidFill>
              </a:rPr>
              <a:t>виникають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почуття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самоповаги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власної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гідності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розвиваються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вміння</a:t>
            </a:r>
            <a:r>
              <a:rPr lang="ru-RU" sz="2900" dirty="0" smtClean="0">
                <a:solidFill>
                  <a:srgbClr val="FFFF00"/>
                </a:solidFill>
              </a:rPr>
              <a:t> самоконтролю та </a:t>
            </a:r>
            <a:r>
              <a:rPr lang="ru-RU" sz="2900" dirty="0" err="1" smtClean="0">
                <a:solidFill>
                  <a:srgbClr val="FFFF00"/>
                </a:solidFill>
              </a:rPr>
              <a:t>саморегулювання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дій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і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стосунків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з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оточуючими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ієрархія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мотивів</a:t>
            </a:r>
            <a:r>
              <a:rPr lang="ru-RU" sz="2900" dirty="0" smtClean="0">
                <a:solidFill>
                  <a:srgbClr val="FFFF00"/>
                </a:solidFill>
              </a:rPr>
              <a:t>. </a:t>
            </a:r>
            <a:r>
              <a:rPr lang="ru-RU" sz="2900" dirty="0" err="1" smtClean="0">
                <a:solidFill>
                  <a:srgbClr val="FFFF00"/>
                </a:solidFill>
              </a:rPr>
              <a:t>Дитина</a:t>
            </a:r>
            <a:r>
              <a:rPr lang="ru-RU" sz="2900" dirty="0" smtClean="0">
                <a:solidFill>
                  <a:srgbClr val="FFFF00"/>
                </a:solidFill>
              </a:rPr>
              <a:t> у </a:t>
            </a:r>
            <a:r>
              <a:rPr lang="ru-RU" sz="2900" dirty="0" err="1" smtClean="0">
                <a:solidFill>
                  <a:srgbClr val="FFFF00"/>
                </a:solidFill>
              </a:rPr>
              <a:t>словесній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формі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виражає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свої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переживання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настрої</a:t>
            </a:r>
            <a:r>
              <a:rPr lang="ru-RU" sz="2900" dirty="0" smtClean="0">
                <a:solidFill>
                  <a:srgbClr val="FFFF00"/>
                </a:solidFill>
              </a:rPr>
              <a:t>, </a:t>
            </a:r>
            <a:r>
              <a:rPr lang="ru-RU" sz="2900" dirty="0" err="1" smtClean="0">
                <a:solidFill>
                  <a:srgbClr val="FFFF00"/>
                </a:solidFill>
              </a:rPr>
              <a:t>почуття</a:t>
            </a:r>
            <a:r>
              <a:rPr lang="ru-RU" sz="2900" dirty="0" smtClean="0">
                <a:solidFill>
                  <a:srgbClr val="FFFF00"/>
                </a:solidFill>
              </a:rPr>
              <a:t> ("Я </a:t>
            </a:r>
            <a:r>
              <a:rPr lang="ru-RU" sz="2900" dirty="0" err="1" smtClean="0">
                <a:solidFill>
                  <a:srgbClr val="FFFF00"/>
                </a:solidFill>
              </a:rPr>
              <a:t>мрію</a:t>
            </a:r>
            <a:r>
              <a:rPr lang="ru-RU" sz="2900" dirty="0" smtClean="0">
                <a:solidFill>
                  <a:srgbClr val="FFFF00"/>
                </a:solidFill>
              </a:rPr>
              <a:t>", "Мене </a:t>
            </a:r>
            <a:r>
              <a:rPr lang="ru-RU" sz="2900" dirty="0" err="1" smtClean="0">
                <a:solidFill>
                  <a:srgbClr val="FFFF00"/>
                </a:solidFill>
              </a:rPr>
              <a:t>хвилює</a:t>
            </a:r>
            <a:r>
              <a:rPr lang="ru-RU" sz="2900" dirty="0" smtClean="0">
                <a:solidFill>
                  <a:srgbClr val="FFFF00"/>
                </a:solidFill>
              </a:rPr>
              <a:t>", "Я думаю", "Я хочу"). </a:t>
            </a:r>
            <a:r>
              <a:rPr lang="ru-RU" sz="2900" dirty="0" err="1" smtClean="0">
                <a:solidFill>
                  <a:srgbClr val="FFFF00"/>
                </a:solidFill>
              </a:rPr>
              <a:t>Відбувається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усвідомлення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свого</a:t>
            </a:r>
            <a:r>
              <a:rPr lang="ru-RU" sz="2900" dirty="0" smtClean="0">
                <a:solidFill>
                  <a:srgbClr val="FFFF00"/>
                </a:solidFill>
              </a:rPr>
              <a:t> Я в </a:t>
            </a:r>
            <a:r>
              <a:rPr lang="ru-RU" sz="2900" dirty="0" err="1" smtClean="0">
                <a:solidFill>
                  <a:srgbClr val="FFFF00"/>
                </a:solidFill>
              </a:rPr>
              <a:t>системі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людських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 smtClean="0">
                <a:solidFill>
                  <a:srgbClr val="FFFF00"/>
                </a:solidFill>
              </a:rPr>
              <a:t>стосунків</a:t>
            </a:r>
            <a:r>
              <a:rPr lang="ru-RU" sz="2900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Roma\Pictures\1274157990_logo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021288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 descr="C:\Users\Acer\AppData\Local\Temp\Rar$DIa1.688\WP_20150618_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2168860" cy="3861048"/>
          </a:xfrm>
          <a:prstGeom prst="rect">
            <a:avLst/>
          </a:prstGeom>
          <a:noFill/>
        </p:spPr>
      </p:pic>
      <p:pic>
        <p:nvPicPr>
          <p:cNvPr id="18435" name="Picture 3" descr="D:\Рома\Pictures\автобус\DSC_0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3419871" cy="2636912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65912"/>
            <a:ext cx="10801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D:\Рома\Pictures\автобус\DSC_09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068960"/>
            <a:ext cx="2339752" cy="3284983"/>
          </a:xfrm>
          <a:prstGeom prst="rect">
            <a:avLst/>
          </a:prstGeom>
          <a:noFill/>
        </p:spPr>
      </p:pic>
      <p:pic>
        <p:nvPicPr>
          <p:cNvPr id="18434" name="Picture 2" descr="C:\Users\Acer\AppData\Local\Temp\Rar$DIa0.702\WP_20150520_0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32656"/>
            <a:ext cx="6156176" cy="3458099"/>
          </a:xfrm>
          <a:prstGeom prst="rect">
            <a:avLst/>
          </a:prstGeom>
          <a:noFill/>
        </p:spPr>
      </p:pic>
      <p:pic>
        <p:nvPicPr>
          <p:cNvPr id="18437" name="Picture 5" descr="D:\Рома\Pictures\автобус\DSC_1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861048"/>
            <a:ext cx="2867811" cy="21508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60378" y="476672"/>
            <a:ext cx="67468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Робота з батьками та дітьми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C:\Users\Roma\Desktop\irf_logo320x71_uk-u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5949280"/>
            <a:ext cx="3024336" cy="671025"/>
          </a:xfrm>
          <a:prstGeom prst="rect">
            <a:avLst/>
          </a:prstGeom>
          <a:noFill/>
        </p:spPr>
      </p:pic>
      <p:pic>
        <p:nvPicPr>
          <p:cNvPr id="18438" name="Picture 6" descr="C:\Users\Acer\Desktop\LOGO_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2708920"/>
            <a:ext cx="1591444" cy="10489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Андрей\Desktop\рука допомоги\Стойка Роман Йосип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856649" cy="43924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404664"/>
            <a:ext cx="41044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Стойка Роман </a:t>
            </a:r>
            <a:r>
              <a:rPr lang="ru-RU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Йосипович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980728"/>
            <a:ext cx="43691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к</a:t>
            </a:r>
            <a:r>
              <a:rPr lang="ru-RU" sz="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ерівник</a:t>
            </a:r>
            <a:r>
              <a:rPr lang="ru-RU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громадської</a:t>
            </a:r>
            <a:r>
              <a:rPr lang="ru-RU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організації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C:\Users\Roma\Pictures\1274157990_logo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021288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Емоції дитини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dirty="0" err="1" smtClean="0">
                <a:solidFill>
                  <a:srgbClr val="FFFF00"/>
                </a:solidFill>
              </a:rPr>
              <a:t>Емоційне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неблагополуччя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дитини</a:t>
            </a:r>
            <a:r>
              <a:rPr lang="ru-RU" sz="3400" dirty="0" smtClean="0">
                <a:solidFill>
                  <a:srgbClr val="FFFF00"/>
                </a:solidFill>
              </a:rPr>
              <a:t>, </a:t>
            </a:r>
            <a:r>
              <a:rPr lang="ru-RU" sz="3400" dirty="0" err="1" smtClean="0">
                <a:solidFill>
                  <a:srgbClr val="FFFF00"/>
                </a:solidFill>
              </a:rPr>
              <a:t>проявляючись</a:t>
            </a:r>
            <a:r>
              <a:rPr lang="ru-RU" sz="3400" dirty="0" smtClean="0">
                <a:solidFill>
                  <a:srgbClr val="FFFF00"/>
                </a:solidFill>
              </a:rPr>
              <a:t> у </a:t>
            </a:r>
            <a:r>
              <a:rPr lang="ru-RU" sz="3400" dirty="0" err="1" smtClean="0">
                <a:solidFill>
                  <a:srgbClr val="FFFF00"/>
                </a:solidFill>
              </a:rPr>
              <a:t>сфері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її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стосунків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з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іншими</a:t>
            </a:r>
            <a:r>
              <a:rPr lang="ru-RU" sz="3400" dirty="0" smtClean="0">
                <a:solidFill>
                  <a:srgbClr val="FFFF00"/>
                </a:solidFill>
              </a:rPr>
              <a:t> людьми </a:t>
            </a:r>
            <a:r>
              <a:rPr lang="ru-RU" sz="3400" dirty="0" err="1" smtClean="0">
                <a:solidFill>
                  <a:srgbClr val="FFFF00"/>
                </a:solidFill>
              </a:rPr>
              <a:t>й</a:t>
            </a:r>
            <a:r>
              <a:rPr lang="ru-RU" sz="3400" dirty="0" smtClean="0">
                <a:solidFill>
                  <a:srgbClr val="FFFF00"/>
                </a:solidFill>
              </a:rPr>
              <a:t> у </a:t>
            </a:r>
            <a:r>
              <a:rPr lang="ru-RU" sz="3400" dirty="0" err="1" smtClean="0">
                <a:solidFill>
                  <a:srgbClr val="FFFF00"/>
                </a:solidFill>
              </a:rPr>
              <a:t>світі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власних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переживань</a:t>
            </a:r>
            <a:r>
              <a:rPr lang="ru-RU" sz="3400" dirty="0" smtClean="0">
                <a:solidFill>
                  <a:srgbClr val="FFFF00"/>
                </a:solidFill>
              </a:rPr>
              <a:t>, </a:t>
            </a:r>
            <a:r>
              <a:rPr lang="ru-RU" sz="3400" dirty="0" err="1" smtClean="0">
                <a:solidFill>
                  <a:srgbClr val="FFFF00"/>
                </a:solidFill>
              </a:rPr>
              <a:t>зумовлює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такі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види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порушень</a:t>
            </a:r>
            <a:r>
              <a:rPr lang="ru-RU" sz="3400" dirty="0" smtClean="0">
                <a:solidFill>
                  <a:srgbClr val="FFFF00"/>
                </a:solidFill>
              </a:rPr>
              <a:t>:</a:t>
            </a:r>
          </a:p>
          <a:p>
            <a:pPr>
              <a:buNone/>
            </a:pPr>
            <a:r>
              <a:rPr lang="ru-RU" sz="3400" dirty="0" smtClean="0">
                <a:solidFill>
                  <a:srgbClr val="FFFF00"/>
                </a:solidFill>
              </a:rPr>
              <a:t>1) </a:t>
            </a:r>
            <a:r>
              <a:rPr lang="ru-RU" sz="3400" dirty="0" err="1" smtClean="0">
                <a:solidFill>
                  <a:srgbClr val="FFFF00"/>
                </a:solidFill>
              </a:rPr>
              <a:t>неврівноваженість</a:t>
            </a:r>
            <a:r>
              <a:rPr lang="ru-RU" sz="3400" dirty="0" smtClean="0">
                <a:solidFill>
                  <a:srgbClr val="FFFF00"/>
                </a:solidFill>
              </a:rPr>
              <a:t>, </a:t>
            </a:r>
            <a:r>
              <a:rPr lang="ru-RU" sz="3400" dirty="0" err="1" smtClean="0">
                <a:solidFill>
                  <a:srgbClr val="FFFF00"/>
                </a:solidFill>
              </a:rPr>
              <a:t>швидку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збудливість</a:t>
            </a:r>
            <a:r>
              <a:rPr lang="ru-RU" sz="3400" dirty="0" smtClean="0">
                <a:solidFill>
                  <a:srgbClr val="FFFF00"/>
                </a:solidFill>
              </a:rPr>
              <a:t>, </a:t>
            </a:r>
            <a:r>
              <a:rPr lang="ru-RU" sz="3400" dirty="0" err="1" smtClean="0">
                <a:solidFill>
                  <a:srgbClr val="FFFF00"/>
                </a:solidFill>
              </a:rPr>
              <a:t>що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проявляються</a:t>
            </a:r>
            <a:r>
              <a:rPr lang="ru-RU" sz="3400" dirty="0" smtClean="0">
                <a:solidFill>
                  <a:srgbClr val="FFFF00"/>
                </a:solidFill>
              </a:rPr>
              <a:t> в </a:t>
            </a:r>
            <a:r>
              <a:rPr lang="ru-RU" sz="3400" dirty="0" err="1" smtClean="0">
                <a:solidFill>
                  <a:srgbClr val="FFFF00"/>
                </a:solidFill>
              </a:rPr>
              <a:t>голосному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плачі</a:t>
            </a:r>
            <a:r>
              <a:rPr lang="ru-RU" sz="3400" dirty="0" smtClean="0">
                <a:solidFill>
                  <a:srgbClr val="FFFF00"/>
                </a:solidFill>
              </a:rPr>
              <a:t>, </a:t>
            </a:r>
            <a:r>
              <a:rPr lang="ru-RU" sz="3400" dirty="0" err="1" smtClean="0">
                <a:solidFill>
                  <a:srgbClr val="FFFF00"/>
                </a:solidFill>
              </a:rPr>
              <a:t>вибухах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гніву</a:t>
            </a:r>
            <a:r>
              <a:rPr lang="ru-RU" sz="3400" dirty="0" smtClean="0">
                <a:solidFill>
                  <a:srgbClr val="FFFF00"/>
                </a:solidFill>
              </a:rPr>
              <a:t>, </a:t>
            </a:r>
            <a:r>
              <a:rPr lang="ru-RU" sz="3400" dirty="0" err="1" smtClean="0">
                <a:solidFill>
                  <a:srgbClr val="FFFF00"/>
                </a:solidFill>
              </a:rPr>
              <a:t>глибокій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ображеності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тощо</a:t>
            </a:r>
            <a:r>
              <a:rPr lang="ru-RU" sz="3400" dirty="0" smtClean="0">
                <a:solidFill>
                  <a:srgbClr val="FFFF00"/>
                </a:solidFill>
              </a:rPr>
              <a:t>;</a:t>
            </a:r>
          </a:p>
          <a:p>
            <a:pPr>
              <a:buNone/>
            </a:pPr>
            <a:r>
              <a:rPr lang="ru-RU" sz="3400" dirty="0" smtClean="0">
                <a:solidFill>
                  <a:srgbClr val="FFFF00"/>
                </a:solidFill>
              </a:rPr>
              <a:t>2) "</a:t>
            </a:r>
            <a:r>
              <a:rPr lang="ru-RU" sz="3400" dirty="0" err="1" smtClean="0">
                <a:solidFill>
                  <a:srgbClr val="FFFF00"/>
                </a:solidFill>
              </a:rPr>
              <a:t>легку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загальмованість</a:t>
            </a:r>
            <a:r>
              <a:rPr lang="ru-RU" sz="3400" dirty="0" smtClean="0">
                <a:solidFill>
                  <a:srgbClr val="FFFF00"/>
                </a:solidFill>
              </a:rPr>
              <a:t>", </a:t>
            </a:r>
            <a:r>
              <a:rPr lang="ru-RU" sz="3400" dirty="0" err="1" smtClean="0">
                <a:solidFill>
                  <a:srgbClr val="FFFF00"/>
                </a:solidFill>
              </a:rPr>
              <a:t>уникання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спілкування</a:t>
            </a:r>
            <a:r>
              <a:rPr lang="ru-RU" sz="3400" dirty="0" smtClean="0">
                <a:solidFill>
                  <a:srgbClr val="FFFF00"/>
                </a:solidFill>
              </a:rPr>
              <a:t>;</a:t>
            </a:r>
          </a:p>
          <a:p>
            <a:pPr>
              <a:buNone/>
            </a:pPr>
            <a:r>
              <a:rPr lang="ru-RU" sz="3400" dirty="0" smtClean="0">
                <a:solidFill>
                  <a:srgbClr val="FFFF00"/>
                </a:solidFill>
              </a:rPr>
              <a:t>3) </a:t>
            </a:r>
            <a:r>
              <a:rPr lang="ru-RU" sz="3400" dirty="0" err="1" smtClean="0">
                <a:solidFill>
                  <a:srgbClr val="FFFF00"/>
                </a:solidFill>
              </a:rPr>
              <a:t>агресивність</a:t>
            </a:r>
            <a:r>
              <a:rPr lang="ru-RU" sz="3400" dirty="0" smtClean="0">
                <a:solidFill>
                  <a:srgbClr val="FFFF00"/>
                </a:solidFill>
              </a:rPr>
              <a:t> у </a:t>
            </a:r>
            <a:r>
              <a:rPr lang="ru-RU" sz="3400" dirty="0" err="1" smtClean="0">
                <a:solidFill>
                  <a:srgbClr val="FFFF00"/>
                </a:solidFill>
              </a:rPr>
              <a:t>взаємодії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з</a:t>
            </a:r>
            <a:r>
              <a:rPr lang="ru-RU" sz="3400" dirty="0" smtClean="0">
                <a:solidFill>
                  <a:srgbClr val="FFFF00"/>
                </a:solidFill>
              </a:rPr>
              <a:t> ровесниками;</a:t>
            </a:r>
          </a:p>
          <a:p>
            <a:pPr>
              <a:buNone/>
            </a:pPr>
            <a:r>
              <a:rPr lang="ru-RU" sz="3400" dirty="0" smtClean="0">
                <a:solidFill>
                  <a:srgbClr val="FFFF00"/>
                </a:solidFill>
              </a:rPr>
              <a:t>4) </a:t>
            </a:r>
            <a:r>
              <a:rPr lang="ru-RU" sz="3400" dirty="0" err="1" smtClean="0">
                <a:solidFill>
                  <a:srgbClr val="FFFF00"/>
                </a:solidFill>
              </a:rPr>
              <a:t>тривожність</a:t>
            </a:r>
            <a:r>
              <a:rPr lang="ru-RU" sz="3400" dirty="0" smtClean="0">
                <a:solidFill>
                  <a:srgbClr val="FFFF00"/>
                </a:solidFill>
              </a:rPr>
              <a:t>, </a:t>
            </a:r>
            <a:r>
              <a:rPr lang="ru-RU" sz="3400" dirty="0" err="1" smtClean="0">
                <a:solidFill>
                  <a:srgbClr val="FFFF00"/>
                </a:solidFill>
              </a:rPr>
              <a:t>що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проявляється</a:t>
            </a:r>
            <a:r>
              <a:rPr lang="ru-RU" sz="3400" dirty="0" smtClean="0">
                <a:solidFill>
                  <a:srgbClr val="FFFF00"/>
                </a:solidFill>
              </a:rPr>
              <a:t> у </a:t>
            </a:r>
            <a:r>
              <a:rPr lang="ru-RU" sz="3400" dirty="0" err="1" smtClean="0">
                <a:solidFill>
                  <a:srgbClr val="FFFF00"/>
                </a:solidFill>
              </a:rPr>
              <a:t>переживанні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різноманітних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страхів</a:t>
            </a:r>
            <a:r>
              <a:rPr lang="ru-RU" sz="34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sz="3400" dirty="0" err="1" smtClean="0">
                <a:solidFill>
                  <a:srgbClr val="FFFF00"/>
                </a:solidFill>
              </a:rPr>
              <a:t>Головним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джерелом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гармонійного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розвитку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емоцій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і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почуттів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дошкільника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є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сім'я</a:t>
            </a:r>
            <a:r>
              <a:rPr lang="ru-RU" sz="3400" dirty="0" smtClean="0">
                <a:solidFill>
                  <a:srgbClr val="FFFF00"/>
                </a:solidFill>
              </a:rPr>
              <a:t>. </a:t>
            </a:r>
            <a:r>
              <a:rPr lang="ru-RU" sz="3400" dirty="0" err="1" smtClean="0">
                <a:solidFill>
                  <a:srgbClr val="FFFF00"/>
                </a:solidFill>
              </a:rPr>
              <a:t>Розвиток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його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емоційної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сфери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відбувається</a:t>
            </a:r>
            <a:r>
              <a:rPr lang="ru-RU" sz="3400" dirty="0" smtClean="0">
                <a:solidFill>
                  <a:srgbClr val="FFFF00"/>
                </a:solidFill>
              </a:rPr>
              <a:t> у </a:t>
            </a:r>
            <a:r>
              <a:rPr lang="ru-RU" sz="3400" dirty="0" err="1" smtClean="0">
                <a:solidFill>
                  <a:srgbClr val="FFFF00"/>
                </a:solidFill>
              </a:rPr>
              <a:t>напрямі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ускладнення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змісту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емоцій</a:t>
            </a:r>
            <a:r>
              <a:rPr lang="ru-RU" sz="3400" dirty="0" smtClean="0">
                <a:solidFill>
                  <a:srgbClr val="FFFF00"/>
                </a:solidFill>
              </a:rPr>
              <a:t>, </a:t>
            </a:r>
            <a:r>
              <a:rPr lang="ru-RU" sz="3400" dirty="0" err="1" smtClean="0">
                <a:solidFill>
                  <a:srgbClr val="FFFF00"/>
                </a:solidFill>
              </a:rPr>
              <a:t>формування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емоційної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забарвленості</a:t>
            </a:r>
            <a:r>
              <a:rPr lang="ru-RU" sz="3400" dirty="0" smtClean="0">
                <a:solidFill>
                  <a:srgbClr val="FFFF00"/>
                </a:solidFill>
              </a:rPr>
              <a:t> (фону) </a:t>
            </a:r>
            <a:r>
              <a:rPr lang="ru-RU" sz="3400" dirty="0" err="1" smtClean="0">
                <a:solidFill>
                  <a:srgbClr val="FFFF00"/>
                </a:solidFill>
              </a:rPr>
              <a:t>життя</a:t>
            </a:r>
            <a:r>
              <a:rPr lang="ru-RU" sz="3400" dirty="0" smtClean="0">
                <a:solidFill>
                  <a:srgbClr val="FFFF00"/>
                </a:solidFill>
              </a:rPr>
              <a:t>, </a:t>
            </a:r>
            <a:r>
              <a:rPr lang="ru-RU" sz="3400" dirty="0" err="1" smtClean="0">
                <a:solidFill>
                  <a:srgbClr val="FFFF00"/>
                </a:solidFill>
              </a:rPr>
              <a:t>експресивності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переживань</a:t>
            </a:r>
            <a:r>
              <a:rPr lang="ru-RU" sz="3400" dirty="0" smtClean="0">
                <a:solidFill>
                  <a:srgbClr val="FFFF00"/>
                </a:solidFill>
              </a:rPr>
              <a:t>. </a:t>
            </a:r>
            <a:r>
              <a:rPr lang="ru-RU" sz="3400" dirty="0" err="1" smtClean="0">
                <a:solidFill>
                  <a:srgbClr val="FFFF00"/>
                </a:solidFill>
              </a:rPr>
              <a:t>Дошкільники</a:t>
            </a:r>
            <a:r>
              <a:rPr lang="ru-RU" sz="3400" dirty="0" smtClean="0">
                <a:solidFill>
                  <a:srgbClr val="FFFF00"/>
                </a:solidFill>
              </a:rPr>
              <a:t> активно </a:t>
            </a:r>
            <a:r>
              <a:rPr lang="ru-RU" sz="3400" dirty="0" err="1" smtClean="0">
                <a:solidFill>
                  <a:srgbClr val="FFFF00"/>
                </a:solidFill>
              </a:rPr>
              <a:t>засвоюють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мову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почуттів</a:t>
            </a:r>
            <a:r>
              <a:rPr lang="ru-RU" sz="3400" dirty="0" smtClean="0">
                <a:solidFill>
                  <a:srgbClr val="FFFF00"/>
                </a:solidFill>
              </a:rPr>
              <a:t>, </a:t>
            </a:r>
            <a:r>
              <a:rPr lang="ru-RU" sz="3400" dirty="0" err="1" smtClean="0">
                <a:solidFill>
                  <a:srgbClr val="FFFF00"/>
                </a:solidFill>
              </a:rPr>
              <a:t>здатні</a:t>
            </a:r>
            <a:r>
              <a:rPr lang="ru-RU" sz="3400" dirty="0" smtClean="0">
                <a:solidFill>
                  <a:srgbClr val="FFFF00"/>
                </a:solidFill>
              </a:rPr>
              <a:t> словами </a:t>
            </a:r>
            <a:r>
              <a:rPr lang="ru-RU" sz="3400" dirty="0" err="1" smtClean="0">
                <a:solidFill>
                  <a:srgbClr val="FFFF00"/>
                </a:solidFill>
              </a:rPr>
              <a:t>пояснити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свій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емоційний</a:t>
            </a:r>
            <a:r>
              <a:rPr lang="ru-RU" sz="3400" dirty="0" smtClean="0">
                <a:solidFill>
                  <a:srgbClr val="FFFF00"/>
                </a:solidFill>
              </a:rPr>
              <a:t> стан, </a:t>
            </a:r>
            <a:r>
              <a:rPr lang="ru-RU" sz="3400" dirty="0" err="1" smtClean="0">
                <a:solidFill>
                  <a:srgbClr val="FFFF00"/>
                </a:solidFill>
              </a:rPr>
              <a:t>вчаться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регулювати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 smtClean="0">
                <a:solidFill>
                  <a:srgbClr val="FFFF00"/>
                </a:solidFill>
              </a:rPr>
              <a:t>його</a:t>
            </a:r>
            <a:r>
              <a:rPr lang="ru-RU" sz="3400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У нас весело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6082" name="Picture 2" descr="C:\Users\Acer\AppData\Local\Temp\Rar$DIa0.257\WP_20150520_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62"/>
            <a:ext cx="8229600" cy="462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357166"/>
            <a:ext cx="407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9" y="4813994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ЛІТО 2011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 descr="C:\Users\Roma\Pictures\табір\camp\IMG_3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236296" cy="4824197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16430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Roma\Desktop\irf_logo320x71_uk-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877272"/>
            <a:ext cx="2915816" cy="646947"/>
          </a:xfrm>
          <a:prstGeom prst="rect">
            <a:avLst/>
          </a:prstGeom>
          <a:noFill/>
        </p:spPr>
      </p:pic>
      <p:pic>
        <p:nvPicPr>
          <p:cNvPr id="11" name="Рисунок 10" descr="C:\Users\Roma\Pictures\1274157990_logo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6021288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C:\Users\Acer\Desktop\LOGO_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60648"/>
            <a:ext cx="2095500" cy="13811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908720"/>
            <a:ext cx="872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Ласкаво просимо до нас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0506" y="1844824"/>
            <a:ext cx="54345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abriola" pitchFamily="82" charset="0"/>
              </a:rPr>
              <a:t>Ми готові подати </a:t>
            </a:r>
          </a:p>
          <a:p>
            <a:pPr algn="ctr"/>
            <a:r>
              <a:rPr lang="uk-UA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abriola" pitchFamily="82" charset="0"/>
              </a:rPr>
              <a:t>РУКУ ДОПОМОГИ</a:t>
            </a:r>
          </a:p>
          <a:p>
            <a:pPr algn="ctr"/>
            <a:r>
              <a:rPr lang="uk-UA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abriola" pitchFamily="82" charset="0"/>
              </a:rPr>
              <a:t> всім, хто її потребує.</a:t>
            </a:r>
            <a:endParaRPr lang="ru-RU" sz="54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7" name="Рисунок 6" descr="C:\Users\Roma\Pictures\1274157990_logo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021288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2" name="AutoShape 6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98178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Крок до школи</a:t>
            </a:r>
            <a:br>
              <a:rPr lang="uk-UA" sz="6600" dirty="0" smtClean="0">
                <a:solidFill>
                  <a:srgbClr val="FFFF00"/>
                </a:solidFill>
              </a:rPr>
            </a:br>
            <a:endParaRPr lang="uk-UA" sz="6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Одне з першочергових завдань сім</a:t>
            </a:r>
            <a:r>
              <a:rPr lang="ru-RU" dirty="0" smtClean="0">
                <a:solidFill>
                  <a:srgbClr val="FFFF00"/>
                </a:solidFill>
              </a:rPr>
              <a:t>’</a:t>
            </a:r>
            <a:r>
              <a:rPr lang="uk-UA" dirty="0" smtClean="0">
                <a:solidFill>
                  <a:srgbClr val="FFFF00"/>
                </a:solidFill>
              </a:rPr>
              <a:t>ї – забезпечити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загальну підготовленість дитини до школи. Для цього необхідно сприяти її нормальному фізичному розвитку, виробленню санітарно-гігієнічних навичок, умінь самообслуговування і побутової праці.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Значне місце в родинному вихованні має зайняти процес налаштування дитини на школу, на серйозну навчальну працю, тобто формування її психологічної підготовленості до навчання. Батькам слід пам’ятати, що головним у цій роботі мають стати найрізноманітніші засоби заохочення, а не примусу. Виховну роботу слід будувати на перспективі радісного очікування дня, коли малюк стане школярем; необхідно переконувати його, що навчання в школі – це серйозна праця, у результаті якої він пізнає багато нового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ЗНАЙОМСТВО ЗІ ШКОЛОЮ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3314" name="Picture 2" descr="C:\Users\Roma\Pictures\маленькі  табір\літній табір ТАЧ і Рука допомоги. (4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206485" cy="2404864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764704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Users\Roma\Pictures\маленькі  табір\літній табір ТАЧ і Рука допомоги. (4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764704"/>
            <a:ext cx="3744416" cy="2808312"/>
          </a:xfrm>
          <a:prstGeom prst="rect">
            <a:avLst/>
          </a:prstGeom>
          <a:noFill/>
        </p:spPr>
      </p:pic>
      <p:pic>
        <p:nvPicPr>
          <p:cNvPr id="1028" name="Picture 4" descr="D:\Рома\Pictures\група\DSC_09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3960440" cy="3212976"/>
          </a:xfrm>
          <a:prstGeom prst="rect">
            <a:avLst/>
          </a:prstGeom>
          <a:noFill/>
        </p:spPr>
      </p:pic>
      <p:pic>
        <p:nvPicPr>
          <p:cNvPr id="1029" name="Picture 5" descr="D:\Рома\Pictures\табір 2014\DSC_11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356992"/>
            <a:ext cx="3923928" cy="2592288"/>
          </a:xfrm>
          <a:prstGeom prst="rect">
            <a:avLst/>
          </a:prstGeom>
          <a:noFill/>
        </p:spPr>
      </p:pic>
      <p:pic>
        <p:nvPicPr>
          <p:cNvPr id="1027" name="Picture 3" descr="D:\Рома\Pictures\група\DSC_09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780928"/>
            <a:ext cx="2808312" cy="2106234"/>
          </a:xfrm>
          <a:prstGeom prst="rect">
            <a:avLst/>
          </a:prstGeom>
          <a:noFill/>
        </p:spPr>
      </p:pic>
      <p:pic>
        <p:nvPicPr>
          <p:cNvPr id="1026" name="Picture 2" descr="C:\Users\Acer\Desktop\LOGO_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476875"/>
            <a:ext cx="2095500" cy="1381125"/>
          </a:xfrm>
          <a:prstGeom prst="rect">
            <a:avLst/>
          </a:prstGeom>
          <a:noFill/>
        </p:spPr>
      </p:pic>
      <p:pic>
        <p:nvPicPr>
          <p:cNvPr id="7" name="Picture 3" descr="C:\Users\Roma\Desktop\irf_logo320x71_uk-u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5993904"/>
            <a:ext cx="3894517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Roma\Pictures\1274157990_logo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021288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Roma\Desktop\irf_logo320x71_uk-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019" y="0"/>
            <a:ext cx="3498981" cy="776336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1560" y="1556792"/>
            <a:ext cx="85324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 err="1" smtClean="0">
                <a:solidFill>
                  <a:srgbClr val="FF0000"/>
                </a:solidFill>
              </a:rPr>
              <a:t>Впевнене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батьківство</a:t>
            </a:r>
            <a:r>
              <a:rPr lang="ru-RU" sz="2400" dirty="0" smtClean="0">
                <a:solidFill>
                  <a:srgbClr val="FF0000"/>
                </a:solidFill>
              </a:rPr>
              <a:t>» </a:t>
            </a:r>
            <a:r>
              <a:rPr lang="ru-RU" sz="2400" dirty="0" smtClean="0">
                <a:solidFill>
                  <a:srgbClr val="FFFF00"/>
                </a:solidFill>
              </a:rPr>
              <a:t>– одна </a:t>
            </a:r>
            <a:r>
              <a:rPr lang="ru-RU" sz="2400" dirty="0" err="1" smtClean="0">
                <a:solidFill>
                  <a:srgbClr val="FFFF00"/>
                </a:solidFill>
              </a:rPr>
              <a:t>з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двох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програм</a:t>
            </a:r>
            <a:r>
              <a:rPr lang="ru-RU" sz="2400" dirty="0" smtClean="0">
                <a:solidFill>
                  <a:srgbClr val="FFFF00"/>
                </a:solidFill>
              </a:rPr>
              <a:t>, за </a:t>
            </a:r>
            <a:r>
              <a:rPr lang="ru-RU" sz="2400" dirty="0" err="1" smtClean="0">
                <a:solidFill>
                  <a:srgbClr val="FFFF00"/>
                </a:solidFill>
              </a:rPr>
              <a:t>якими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інструктори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проводять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заняття</a:t>
            </a:r>
            <a:r>
              <a:rPr lang="ru-RU" sz="2400" dirty="0" smtClean="0">
                <a:solidFill>
                  <a:srgbClr val="FFFF00"/>
                </a:solidFill>
              </a:rPr>
              <a:t> у Центрах для </a:t>
            </a:r>
            <a:r>
              <a:rPr lang="ru-RU" sz="2400" dirty="0" err="1" smtClean="0">
                <a:solidFill>
                  <a:srgbClr val="FFFF00"/>
                </a:solidFill>
              </a:rPr>
              <a:t>ромських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батьків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Програма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розрахована</a:t>
            </a:r>
            <a:r>
              <a:rPr lang="ru-RU" sz="2400" dirty="0" smtClean="0">
                <a:solidFill>
                  <a:srgbClr val="FFFF00"/>
                </a:solidFill>
              </a:rPr>
              <a:t> на </a:t>
            </a:r>
            <a:r>
              <a:rPr lang="ru-RU" sz="2400" dirty="0" err="1" smtClean="0">
                <a:solidFill>
                  <a:srgbClr val="FFFF00"/>
                </a:solidFill>
              </a:rPr>
              <a:t>батьків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від</a:t>
            </a:r>
            <a:r>
              <a:rPr lang="ru-RU" sz="2400" dirty="0" smtClean="0">
                <a:solidFill>
                  <a:srgbClr val="FFFF00"/>
                </a:solidFill>
              </a:rPr>
              <a:t> 0 до 3 </a:t>
            </a:r>
            <a:r>
              <a:rPr lang="ru-RU" sz="2400" dirty="0" err="1" smtClean="0">
                <a:solidFill>
                  <a:srgbClr val="FFFF00"/>
                </a:solidFill>
              </a:rPr>
              <a:t>років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має</a:t>
            </a:r>
            <a:r>
              <a:rPr lang="ru-RU" sz="2400" dirty="0" smtClean="0">
                <a:solidFill>
                  <a:srgbClr val="FFFF00"/>
                </a:solidFill>
              </a:rPr>
              <a:t> на </a:t>
            </a:r>
            <a:r>
              <a:rPr lang="ru-RU" sz="2400" dirty="0" err="1" smtClean="0">
                <a:solidFill>
                  <a:srgbClr val="FFFF00"/>
                </a:solidFill>
              </a:rPr>
              <a:t>меті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познайомити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їх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особливостями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раннього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розвитку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дитини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основними</a:t>
            </a:r>
            <a:r>
              <a:rPr lang="ru-RU" sz="2400" dirty="0" smtClean="0">
                <a:solidFill>
                  <a:srgbClr val="FFFF00"/>
                </a:solidFill>
              </a:rPr>
              <a:t> правилами </a:t>
            </a:r>
            <a:r>
              <a:rPr lang="ru-RU" sz="2400" dirty="0" err="1" smtClean="0">
                <a:solidFill>
                  <a:srgbClr val="FFFF00"/>
                </a:solidFill>
              </a:rPr>
              <a:t>безпечного</a:t>
            </a:r>
            <a:r>
              <a:rPr lang="ru-RU" sz="2400" dirty="0" smtClean="0">
                <a:solidFill>
                  <a:srgbClr val="FFFF00"/>
                </a:solidFill>
              </a:rPr>
              <a:t> догляду за </a:t>
            </a:r>
            <a:r>
              <a:rPr lang="ru-RU" sz="2400" dirty="0" err="1" smtClean="0">
                <a:solidFill>
                  <a:srgbClr val="FFFF00"/>
                </a:solidFill>
              </a:rPr>
              <a:t>малюком</a:t>
            </a:r>
            <a:endParaRPr lang="ru-RU" sz="2400" dirty="0" smtClean="0">
              <a:solidFill>
                <a:srgbClr val="FFFF00"/>
              </a:solidFill>
            </a:endParaRPr>
          </a:p>
          <a:p>
            <a:endParaRPr lang="uk-UA" sz="2400" dirty="0" smtClean="0">
              <a:solidFill>
                <a:srgbClr val="FFFF00"/>
              </a:solidFill>
            </a:endParaRPr>
          </a:p>
          <a:p>
            <a:r>
              <a:rPr lang="ru-RU" sz="2400" dirty="0" err="1" smtClean="0">
                <a:solidFill>
                  <a:srgbClr val="FFFF00"/>
                </a:solidFill>
              </a:rPr>
              <a:t>Програма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 err="1" smtClean="0">
                <a:solidFill>
                  <a:srgbClr val="FF0000"/>
                </a:solidFill>
              </a:rPr>
              <a:t>Готуємось</a:t>
            </a:r>
            <a:r>
              <a:rPr lang="ru-RU" sz="2400" dirty="0" smtClean="0">
                <a:solidFill>
                  <a:srgbClr val="FF0000"/>
                </a:solidFill>
              </a:rPr>
              <a:t> до </a:t>
            </a:r>
            <a:r>
              <a:rPr lang="ru-RU" sz="2400" dirty="0" err="1" smtClean="0">
                <a:solidFill>
                  <a:srgbClr val="FF0000"/>
                </a:solidFill>
              </a:rPr>
              <a:t>школи</a:t>
            </a:r>
            <a:r>
              <a:rPr lang="ru-RU" sz="2400" dirty="0" smtClean="0">
                <a:solidFill>
                  <a:srgbClr val="FF0000"/>
                </a:solidFill>
              </a:rPr>
              <a:t>» </a:t>
            </a:r>
            <a:r>
              <a:rPr lang="ru-RU" sz="2400" dirty="0" err="1" smtClean="0">
                <a:solidFill>
                  <a:srgbClr val="FFFF00"/>
                </a:solidFill>
              </a:rPr>
              <a:t>допомагає</a:t>
            </a:r>
            <a:r>
              <a:rPr lang="ru-RU" sz="2400" dirty="0" smtClean="0">
                <a:solidFill>
                  <a:srgbClr val="FFFF00"/>
                </a:solidFill>
              </a:rPr>
              <a:t> батькам </a:t>
            </a:r>
            <a:r>
              <a:rPr lang="ru-RU" sz="2400" dirty="0" err="1" smtClean="0">
                <a:solidFill>
                  <a:srgbClr val="FFFF00"/>
                </a:solidFill>
              </a:rPr>
              <a:t>дітей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віком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від</a:t>
            </a:r>
            <a:r>
              <a:rPr lang="ru-RU" sz="2400" dirty="0" smtClean="0">
                <a:solidFill>
                  <a:srgbClr val="FFFF00"/>
                </a:solidFill>
              </a:rPr>
              <a:t> 3 до 6 </a:t>
            </a:r>
            <a:r>
              <a:rPr lang="ru-RU" sz="2400" dirty="0" err="1" smtClean="0">
                <a:solidFill>
                  <a:srgbClr val="FFFF00"/>
                </a:solidFill>
              </a:rPr>
              <a:t>років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підготувати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дитину</a:t>
            </a:r>
            <a:r>
              <a:rPr lang="ru-RU" sz="2400" dirty="0" smtClean="0">
                <a:solidFill>
                  <a:srgbClr val="FFFF00"/>
                </a:solidFill>
              </a:rPr>
              <a:t> до </a:t>
            </a:r>
            <a:r>
              <a:rPr lang="ru-RU" sz="2400" dirty="0" err="1" smtClean="0">
                <a:solidFill>
                  <a:srgbClr val="FFFF00"/>
                </a:solidFill>
              </a:rPr>
              <a:t>школи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самостійно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якщо</a:t>
            </a:r>
            <a:r>
              <a:rPr lang="ru-RU" sz="2400" dirty="0" smtClean="0">
                <a:solidFill>
                  <a:srgbClr val="FFFF00"/>
                </a:solidFill>
              </a:rPr>
              <a:t> вона не </a:t>
            </a:r>
            <a:r>
              <a:rPr lang="ru-RU" sz="2400" dirty="0" err="1" smtClean="0">
                <a:solidFill>
                  <a:srgbClr val="FFFF00"/>
                </a:solidFill>
              </a:rPr>
              <a:t>відвідує</a:t>
            </a:r>
            <a:r>
              <a:rPr lang="ru-RU" sz="2400" dirty="0" smtClean="0">
                <a:solidFill>
                  <a:srgbClr val="FFFF00"/>
                </a:solidFill>
              </a:rPr>
              <a:t> дитячий садок, </a:t>
            </a:r>
            <a:r>
              <a:rPr lang="ru-RU" sz="2400" dirty="0" err="1" smtClean="0">
                <a:solidFill>
                  <a:srgbClr val="FFFF00"/>
                </a:solidFill>
              </a:rPr>
              <a:t>підтримати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її</a:t>
            </a:r>
            <a:r>
              <a:rPr lang="ru-RU" sz="2400" dirty="0" smtClean="0">
                <a:solidFill>
                  <a:srgbClr val="FFFF00"/>
                </a:solidFill>
              </a:rPr>
              <a:t> на перших </a:t>
            </a:r>
            <a:r>
              <a:rPr lang="ru-RU" sz="2400" dirty="0" err="1" smtClean="0">
                <a:solidFill>
                  <a:srgbClr val="FFFF00"/>
                </a:solidFill>
              </a:rPr>
              <a:t>етапах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навчання</a:t>
            </a:r>
            <a:r>
              <a:rPr lang="ru-RU" sz="2400" dirty="0" smtClean="0">
                <a:solidFill>
                  <a:srgbClr val="FFFF00"/>
                </a:solidFill>
              </a:rPr>
              <a:t> у </a:t>
            </a:r>
            <a:r>
              <a:rPr lang="ru-RU" sz="2400" dirty="0" err="1" smtClean="0">
                <a:solidFill>
                  <a:srgbClr val="FFFF00"/>
                </a:solidFill>
              </a:rPr>
              <a:t>школі</a:t>
            </a:r>
            <a:r>
              <a:rPr lang="ru-RU" sz="2400" dirty="0" smtClean="0">
                <a:solidFill>
                  <a:srgbClr val="FFFF00"/>
                </a:solidFill>
              </a:rPr>
              <a:t>. Батьки </a:t>
            </a:r>
            <a:r>
              <a:rPr lang="ru-RU" sz="2400" dirty="0" err="1" smtClean="0">
                <a:solidFill>
                  <a:srgbClr val="FFFF00"/>
                </a:solidFill>
              </a:rPr>
              <a:t>також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отримують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практичні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консультації</a:t>
            </a:r>
            <a:r>
              <a:rPr lang="ru-RU" sz="2400" dirty="0" smtClean="0">
                <a:solidFill>
                  <a:srgbClr val="FFFF00"/>
                </a:solidFill>
              </a:rPr>
              <a:t>: як </a:t>
            </a:r>
            <a:r>
              <a:rPr lang="ru-RU" sz="2400" dirty="0" err="1" smtClean="0">
                <a:solidFill>
                  <a:srgbClr val="FFFF00"/>
                </a:solidFill>
              </a:rPr>
              <a:t>написати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заяву</a:t>
            </a:r>
            <a:r>
              <a:rPr lang="ru-RU" sz="2400" dirty="0" smtClean="0">
                <a:solidFill>
                  <a:srgbClr val="FFFF00"/>
                </a:solidFill>
              </a:rPr>
              <a:t> до </a:t>
            </a:r>
            <a:r>
              <a:rPr lang="ru-RU" sz="2400" dirty="0" err="1" smtClean="0">
                <a:solidFill>
                  <a:srgbClr val="FFFF00"/>
                </a:solidFill>
              </a:rPr>
              <a:t>школи</a:t>
            </a:r>
            <a:r>
              <a:rPr lang="ru-RU" sz="2400" dirty="0" smtClean="0">
                <a:solidFill>
                  <a:srgbClr val="FFFF00"/>
                </a:solidFill>
              </a:rPr>
              <a:t>, як </a:t>
            </a:r>
            <a:r>
              <a:rPr lang="ru-RU" sz="2400" dirty="0" err="1" smtClean="0">
                <a:solidFill>
                  <a:srgbClr val="FFFF00"/>
                </a:solidFill>
              </a:rPr>
              <a:t>зустрітись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поспілкуватись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із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вчителями</a:t>
            </a:r>
            <a:r>
              <a:rPr lang="ru-RU" sz="2400" dirty="0" smtClean="0">
                <a:solidFill>
                  <a:srgbClr val="FFFF00"/>
                </a:solidFill>
              </a:rPr>
              <a:t>, директором </a:t>
            </a:r>
            <a:r>
              <a:rPr lang="ru-RU" sz="2400" dirty="0" err="1" smtClean="0">
                <a:solidFill>
                  <a:srgbClr val="FFFF00"/>
                </a:solidFill>
              </a:rPr>
              <a:t>школи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що</a:t>
            </a:r>
            <a:r>
              <a:rPr lang="ru-RU" sz="2400" dirty="0" smtClean="0">
                <a:solidFill>
                  <a:srgbClr val="FFFF00"/>
                </a:solidFill>
              </a:rPr>
              <a:t> повинна </a:t>
            </a:r>
            <a:r>
              <a:rPr lang="ru-RU" sz="2400" dirty="0" err="1" smtClean="0">
                <a:solidFill>
                  <a:srgbClr val="FFFF00"/>
                </a:solidFill>
              </a:rPr>
              <a:t>мати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із</a:t>
            </a:r>
            <a:r>
              <a:rPr lang="ru-RU" sz="2400" dirty="0" smtClean="0">
                <a:solidFill>
                  <a:srgbClr val="FFFF00"/>
                </a:solidFill>
              </a:rPr>
              <a:t> собою </a:t>
            </a:r>
            <a:r>
              <a:rPr lang="ru-RU" sz="2400" dirty="0" err="1" smtClean="0">
                <a:solidFill>
                  <a:srgbClr val="FFFF00"/>
                </a:solidFill>
              </a:rPr>
              <a:t>дитина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що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йде</a:t>
            </a:r>
            <a:r>
              <a:rPr lang="ru-RU" sz="2400" dirty="0" smtClean="0">
                <a:solidFill>
                  <a:srgbClr val="FFFF00"/>
                </a:solidFill>
              </a:rPr>
              <a:t> до </a:t>
            </a:r>
            <a:r>
              <a:rPr lang="ru-RU" sz="2400" dirty="0" err="1" smtClean="0">
                <a:solidFill>
                  <a:srgbClr val="FFFF00"/>
                </a:solidFill>
              </a:rPr>
              <a:t>першого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класу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т.п.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23553" name="Picture 1" descr="C:\Users\Acer\Desktop\LOGO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0"/>
            <a:ext cx="2095500" cy="13811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9033" y="692696"/>
            <a:ext cx="50816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Пргорами</a:t>
            </a: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 для навчання</a:t>
            </a:r>
            <a:endParaRPr lang="ru-RU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  <a:p>
            <a:pPr algn="ctr"/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Roma\Desktop\irf_logo320x71_uk-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081664"/>
            <a:ext cx="3103445" cy="68857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Традиційно виділяють три аспекти шкільної зрілості: інтелектуальний, емоційний і соціальний.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uk-UA" i="1" dirty="0" smtClean="0">
                <a:solidFill>
                  <a:srgbClr val="FFFF00"/>
                </a:solidFill>
              </a:rPr>
              <a:t>         Інтелектуальна</a:t>
            </a:r>
            <a:r>
              <a:rPr lang="uk-UA" dirty="0" smtClean="0">
                <a:solidFill>
                  <a:srgbClr val="FFFF00"/>
                </a:solidFill>
              </a:rPr>
              <a:t> зрілість для віку 6-7 років визначається вмінням виділяти фігуру із тла, відтворювати зразок, здатність концентрувати увагу, встановлювати зв’язки між явищами і подіями, запам’ятовувати, ураховується також рівень розвитку тонких рухів руки та їхньої координації.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uk-UA" i="1" dirty="0" smtClean="0">
                <a:solidFill>
                  <a:srgbClr val="FFFF00"/>
                </a:solidFill>
              </a:rPr>
              <a:t>        Емоційна</a:t>
            </a:r>
            <a:r>
              <a:rPr lang="uk-UA" dirty="0" smtClean="0">
                <a:solidFill>
                  <a:srgbClr val="FFFF00"/>
                </a:solidFill>
              </a:rPr>
              <a:t> зрілість – це здатність до ослаблення безпосередніх, імпульсивних реакцій і спроможність довго виконувати не дуже привабливу роботу, тобто розвиток довільності поведінки.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22529" name="Picture 1" descr="C:\Users\Acer\Desktop\LOGO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095500" cy="13811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АСПЕКТИ ГОТОВНОСТІ ДИТИНИ ДО ШКОЛИ</a:t>
            </a:r>
            <a:endParaRPr lang="uk-U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Roma\Desktop\irf_logo320x71_uk-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07092"/>
            <a:ext cx="3384376" cy="750908"/>
          </a:xfrm>
          <a:prstGeom prst="rect">
            <a:avLst/>
          </a:prstGeom>
          <a:noFill/>
        </p:spPr>
      </p:pic>
      <p:pic>
        <p:nvPicPr>
          <p:cNvPr id="2050" name="Picture 2" descr="C:\Users\Acer\AppData\Local\Temp\Rar$DIa0.491\WP_20141029_00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3845702" cy="2160240"/>
          </a:xfrm>
          <a:prstGeom prst="rect">
            <a:avLst/>
          </a:prstGeom>
          <a:noFill/>
        </p:spPr>
      </p:pic>
      <p:pic>
        <p:nvPicPr>
          <p:cNvPr id="2051" name="Picture 3" descr="C:\Users\Acer\AppData\Local\Temp\Rar$DIa0.075\WP_20141029_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908720"/>
            <a:ext cx="1907704" cy="3396133"/>
          </a:xfrm>
          <a:prstGeom prst="rect">
            <a:avLst/>
          </a:prstGeom>
          <a:noFill/>
        </p:spPr>
      </p:pic>
      <p:pic>
        <p:nvPicPr>
          <p:cNvPr id="2052" name="Picture 4" descr="C:\Users\Acer\AppData\Local\Temp\Rar$DIa0.814\WP_20141029_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429000"/>
            <a:ext cx="4059240" cy="2280190"/>
          </a:xfrm>
          <a:prstGeom prst="rect">
            <a:avLst/>
          </a:prstGeom>
          <a:noFill/>
        </p:spPr>
      </p:pic>
      <p:pic>
        <p:nvPicPr>
          <p:cNvPr id="2054" name="Picture 6" descr="C:\Users\Acer\AppData\Local\Temp\Rar$DIa0.598\WP_20141029_0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1" y="476672"/>
            <a:ext cx="2016224" cy="3589322"/>
          </a:xfrm>
          <a:prstGeom prst="rect">
            <a:avLst/>
          </a:prstGeom>
          <a:noFill/>
        </p:spPr>
      </p:pic>
      <p:pic>
        <p:nvPicPr>
          <p:cNvPr id="2053" name="Picture 5" descr="C:\Users\Acer\AppData\Local\Temp\Rar$DIa0.013\WP_20141029_0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3933056"/>
            <a:ext cx="4614842" cy="2592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Будні центру вул. </a:t>
            </a:r>
            <a:r>
              <a:rPr lang="uk-UA" dirty="0" err="1" smtClean="0">
                <a:solidFill>
                  <a:srgbClr val="FFFF00"/>
                </a:solidFill>
              </a:rPr>
              <a:t>Пірогова</a:t>
            </a:r>
            <a:r>
              <a:rPr lang="uk-UA" dirty="0" smtClean="0">
                <a:solidFill>
                  <a:srgbClr val="FFFF00"/>
                </a:solidFill>
              </a:rPr>
              <a:t> м. Ужгород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2055" name="Picture 7" descr="C:\Users\Acer\Desktop\LOGO_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836712"/>
            <a:ext cx="1638803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Roma\Pictures\1274157990_logo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021288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:\табыр 2012р\Фото0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2952328" cy="2214246"/>
          </a:xfrm>
          <a:prstGeom prst="rect">
            <a:avLst/>
          </a:prstGeom>
          <a:noFill/>
        </p:spPr>
      </p:pic>
      <p:pic>
        <p:nvPicPr>
          <p:cNvPr id="4099" name="Picture 3" descr="F:\табыр 2012р\Фото0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96752"/>
            <a:ext cx="2918093" cy="2188570"/>
          </a:xfrm>
          <a:prstGeom prst="rect">
            <a:avLst/>
          </a:prstGeom>
          <a:noFill/>
        </p:spPr>
      </p:pic>
      <p:pic>
        <p:nvPicPr>
          <p:cNvPr id="4100" name="Picture 4" descr="F:\табыр 2012р\Фото0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2880320" cy="2160240"/>
          </a:xfrm>
          <a:prstGeom prst="rect">
            <a:avLst/>
          </a:prstGeom>
          <a:noFill/>
        </p:spPr>
      </p:pic>
      <p:pic>
        <p:nvPicPr>
          <p:cNvPr id="4101" name="Picture 5" descr="F:\табыр 2012р\Фото08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789040"/>
            <a:ext cx="2654064" cy="1990548"/>
          </a:xfrm>
          <a:prstGeom prst="rect">
            <a:avLst/>
          </a:prstGeom>
          <a:noFill/>
        </p:spPr>
      </p:pic>
      <p:pic>
        <p:nvPicPr>
          <p:cNvPr id="21505" name="Picture 1" descr="C:\Users\Acer\AppData\Local\Temp\Rar$DIa0.954\WP_20150618_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692696"/>
            <a:ext cx="3024336" cy="5517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620688"/>
            <a:ext cx="77048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Наша творчість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21146" y="404664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 descr="C:\Users\Roma\Pictures\1274157990_logo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021288"/>
            <a:ext cx="106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9553" y="369160"/>
            <a:ext cx="806489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      Батькам слід пам’ятати, що не кожна дитина може зразу успішно навчатися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. Річ у тім, що шлях розвитку кожної дитини індивідуальний.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Хтось починає раніше за інших ходити, але потім довго не говорить,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тось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, навпаки, не вміє усміхатися, зате починає говорити цілими фразами і добре запам’ятовує букви.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Тому до шкільного віку діти мають різний багаж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досві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у – знань, умінь, навичок, звичок.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Безсумнівно, згодом кожна дитина навчиться читати і рахувати,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але до моменту вступу до школи їй важливіше мати не певні сформовані навички, 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здатність сприймати і засвоювати новий матеріал, тобто здатність  до навчання.</a:t>
            </a:r>
            <a:r>
              <a:rPr lang="uk-UA" sz="2400" b="1" dirty="0" smtClean="0"/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FF0000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741</TotalTime>
  <Words>1286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Слайд 2</vt:lpstr>
      <vt:lpstr>Крок до школи </vt:lpstr>
      <vt:lpstr>ЗНАЙОМСТВО ЗІ ШКОЛОЮ </vt:lpstr>
      <vt:lpstr>Слайд 5</vt:lpstr>
      <vt:lpstr>АСПЕКТИ ГОТОВНОСТІ ДИТИНИ ДО ШКОЛИ</vt:lpstr>
      <vt:lpstr>Будні центру вул. Пірогова м. Ужгород</vt:lpstr>
      <vt:lpstr>Слайд 8</vt:lpstr>
      <vt:lpstr>Слайд 9</vt:lpstr>
      <vt:lpstr>Поради батькам щодо підтримки дитини в період адаптації до школи </vt:lpstr>
      <vt:lpstr>Слайд 11</vt:lpstr>
      <vt:lpstr>Розвиток дрібної моторики дошкільнят</vt:lpstr>
      <vt:lpstr>РОЗВИТОК ЗДІБНОСТЕЙ ДИТИНИ</vt:lpstr>
      <vt:lpstr>ТВОРЧІ ЗДІБНОСТІ ДИТИНИ</vt:lpstr>
      <vt:lpstr>Розвиток знань і умінь дошкільнят</vt:lpstr>
      <vt:lpstr>РАЗОМ ДО МЕТИ</vt:lpstr>
      <vt:lpstr>СПІВПРАЦЯ ЗІ ШКОЛОЮ</vt:lpstr>
      <vt:lpstr>Розвиток самосвідомості дошкільника</vt:lpstr>
      <vt:lpstr>Слайд 19</vt:lpstr>
      <vt:lpstr>Емоції дитини</vt:lpstr>
      <vt:lpstr>У нас весело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Acer</cp:lastModifiedBy>
  <cp:revision>88</cp:revision>
  <dcterms:created xsi:type="dcterms:W3CDTF">2011-11-07T21:13:53Z</dcterms:created>
  <dcterms:modified xsi:type="dcterms:W3CDTF">2015-10-15T18:30:41Z</dcterms:modified>
</cp:coreProperties>
</file>